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0" r:id="rId2"/>
  </p:sldMasterIdLst>
  <p:notesMasterIdLst>
    <p:notesMasterId r:id="rId19"/>
  </p:notesMasterIdLst>
  <p:sldIdLst>
    <p:sldId id="256" r:id="rId3"/>
    <p:sldId id="258" r:id="rId4"/>
    <p:sldId id="402" r:id="rId5"/>
    <p:sldId id="403" r:id="rId6"/>
    <p:sldId id="404" r:id="rId7"/>
    <p:sldId id="400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3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100"/>
    <a:srgbClr val="00D0FF"/>
    <a:srgbClr val="FEFF23"/>
    <a:srgbClr val="0EFFFF"/>
    <a:srgbClr val="35A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7" autoAdjust="0"/>
    <p:restoredTop sz="94694"/>
  </p:normalViewPr>
  <p:slideViewPr>
    <p:cSldViewPr snapToGrid="0" snapToObjects="1">
      <p:cViewPr varScale="1">
        <p:scale>
          <a:sx n="40" d="100"/>
          <a:sy n="40" d="100"/>
        </p:scale>
        <p:origin x="60" y="5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F7629-6A49-FC48-B2EE-1A5CAC5DCA8C}" type="datetimeFigureOut">
              <a:rPr lang="en-CA" smtClean="0"/>
              <a:t>2022-10-12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7EA22-92AD-184F-8C51-A650C93ADC2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76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EA22-92AD-184F-8C51-A650C93ADC28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180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94C7-3747-2F41-8F7C-6DD14A9D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BEAE-9A8A-F347-8720-35BC22690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9113-FBE8-2944-AAD7-9F3D40CE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6936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4601-077E-5444-80A0-9F7F290B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CE7BB-3BA9-6B4B-BC49-94BA3F152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D2A42-1A3B-0044-A50C-D927983E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8E06-DB60-F64F-A865-FBEA75E0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F4FEF-C28F-EA4E-B915-8401E4F50F14}" type="datetime1">
              <a:rPr lang="en-CA" smtClean="0"/>
              <a:t>2022-10-12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09A83-5D87-E746-97D7-77F71C8B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40B3E-C89F-7744-9345-8A00ACA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6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5600-D724-2D48-9A24-D86A7632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05547-D9F1-8E4F-A751-92AF69AF0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947A-8D87-6F4E-AD2D-B1BDA88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3066F3-EFD0-C74E-B7F5-5425306ACA5F}" type="datetime1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E29B-1031-F042-9828-C054F418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F904B-8C4D-F042-9501-8AA676C6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9551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BB97B-71B6-244B-A65F-60A93630C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EF30-4D87-1942-97C6-AC6F3BD6F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4FDE-1B5D-364D-B1A6-CB3735F1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E9DB4-6319-AC47-B6D1-3CA5ABA74BC2}" type="datetime1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CCAF-4026-4245-A8B1-32218550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CF6BA-C46A-E14B-84AA-98D6139F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033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189C-A65B-EB45-A324-3D9DB8E0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305"/>
            <a:ext cx="4810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7337E-6053-CA4B-8F75-424F3AC4C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54116-49BB-E64F-97DE-8BBF89614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75794"/>
            <a:ext cx="4810432" cy="3380556"/>
          </a:xfrm>
        </p:spPr>
        <p:txBody>
          <a:bodyPr>
            <a:normAutofit/>
          </a:bodyPr>
          <a:lstStyle>
            <a:lvl1pPr>
              <a:buClr>
                <a:srgbClr val="00D0FF"/>
              </a:buClr>
              <a:defRPr sz="2400"/>
            </a:lvl1pPr>
            <a:lvl2pPr>
              <a:buClr>
                <a:srgbClr val="00D0FF"/>
              </a:buClr>
              <a:defRPr sz="2000"/>
            </a:lvl2pPr>
            <a:lvl3pPr>
              <a:buClr>
                <a:srgbClr val="00D0FF"/>
              </a:buClr>
              <a:defRPr sz="1800"/>
            </a:lvl3pPr>
            <a:lvl4pPr>
              <a:buClr>
                <a:srgbClr val="00D0FF"/>
              </a:buClr>
              <a:defRPr sz="1600"/>
            </a:lvl4pPr>
            <a:lvl5pPr>
              <a:buClr>
                <a:srgbClr val="00D0FF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A19BB5-D268-6340-B7E0-3BD10D4664ED}"/>
              </a:ext>
            </a:extLst>
          </p:cNvPr>
          <p:cNvGrpSpPr/>
          <p:nvPr userDrawn="1"/>
        </p:nvGrpSpPr>
        <p:grpSpPr>
          <a:xfrm>
            <a:off x="0" y="6721474"/>
            <a:ext cx="6095999" cy="153080"/>
            <a:chOff x="0" y="6704920"/>
            <a:chExt cx="12192000" cy="1610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196E7B-497F-F545-8439-2297345644EC}"/>
                </a:ext>
              </a:extLst>
            </p:cNvPr>
            <p:cNvSpPr/>
            <p:nvPr userDrawn="1"/>
          </p:nvSpPr>
          <p:spPr>
            <a:xfrm>
              <a:off x="0" y="6704921"/>
              <a:ext cx="3029432" cy="159429"/>
            </a:xfrm>
            <a:prstGeom prst="rect">
              <a:avLst/>
            </a:prstGeom>
            <a:solidFill>
              <a:srgbClr val="0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89E346-8871-FB49-9AC4-71CF0180EF2B}"/>
                </a:ext>
              </a:extLst>
            </p:cNvPr>
            <p:cNvSpPr/>
            <p:nvPr userDrawn="1"/>
          </p:nvSpPr>
          <p:spPr>
            <a:xfrm>
              <a:off x="3029432" y="6704920"/>
              <a:ext cx="3029432" cy="159429"/>
            </a:xfrm>
            <a:prstGeom prst="rect">
              <a:avLst/>
            </a:prstGeom>
            <a:solidFill>
              <a:srgbClr val="FEF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AFF9B6-BED9-5F46-94A0-916E187C6BFE}"/>
                </a:ext>
              </a:extLst>
            </p:cNvPr>
            <p:cNvSpPr/>
            <p:nvPr userDrawn="1"/>
          </p:nvSpPr>
          <p:spPr>
            <a:xfrm>
              <a:off x="9088296" y="6706505"/>
              <a:ext cx="3103704" cy="159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1AF065-BFA8-8E4F-887A-AD1375C2DDEA}"/>
              </a:ext>
            </a:extLst>
          </p:cNvPr>
          <p:cNvSpPr/>
          <p:nvPr userDrawn="1"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D72743-0815-964B-AA0C-33975AD383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600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92433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94C7-3747-2F41-8F7C-6DD14A9D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85694" y="1357461"/>
            <a:ext cx="5500255" cy="23876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BEAE-9A8A-F347-8720-35BC22690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5694" y="3837136"/>
            <a:ext cx="5500256" cy="4854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9113-FBE8-2944-AAD7-9F3D40CE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2FD641-7764-F541-BC81-351C4D99D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6050" y="1357461"/>
            <a:ext cx="4207813" cy="4143077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02F2F97-D544-F742-970B-D1237F51B3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86438" y="4253488"/>
            <a:ext cx="5499100" cy="442912"/>
          </a:xfrm>
        </p:spPr>
        <p:txBody>
          <a:bodyPr/>
          <a:lstStyle>
            <a:lvl1pPr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710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94C7-3747-2F41-8F7C-6DD14A9DF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0BEAE-9A8A-F347-8720-35BC22690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9113-FBE8-2944-AAD7-9F3D40CE5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60B3677-1DA7-1444-AFD4-D1849C648CB7}"/>
              </a:ext>
            </a:extLst>
          </p:cNvPr>
          <p:cNvSpPr/>
          <p:nvPr userDrawn="1"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499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1E526A-1E68-5146-A316-C6FF23505B89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09F15-51E0-704B-9E93-64A7C1DD3923}"/>
              </a:ext>
            </a:extLst>
          </p:cNvPr>
          <p:cNvSpPr/>
          <p:nvPr userDrawn="1"/>
        </p:nvSpPr>
        <p:spPr>
          <a:xfrm>
            <a:off x="0" y="0"/>
            <a:ext cx="12234553" cy="6858000"/>
          </a:xfrm>
          <a:prstGeom prst="rect">
            <a:avLst/>
          </a:prstGeom>
          <a:solidFill>
            <a:srgbClr val="00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BF2E1-BE73-104A-9939-6E6052DE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01" y="2766218"/>
            <a:ext cx="628699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0792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1E526A-1E68-5146-A316-C6FF23505B89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09F15-51E0-704B-9E93-64A7C1DD3923}"/>
              </a:ext>
            </a:extLst>
          </p:cNvPr>
          <p:cNvSpPr/>
          <p:nvPr userDrawn="1"/>
        </p:nvSpPr>
        <p:spPr>
          <a:xfrm>
            <a:off x="0" y="0"/>
            <a:ext cx="1223455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3E74A-AA60-F142-A702-D07A092501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81718" y="2036476"/>
            <a:ext cx="2828564" cy="278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74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5189C-A65B-EB45-A324-3D9DB8E07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305"/>
            <a:ext cx="48104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7337E-6053-CA4B-8F75-424F3AC4C2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C254116-49BB-E64F-97DE-8BBF89614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75794"/>
            <a:ext cx="4810432" cy="3380556"/>
          </a:xfrm>
        </p:spPr>
        <p:txBody>
          <a:bodyPr>
            <a:normAutofit/>
          </a:bodyPr>
          <a:lstStyle>
            <a:lvl1pPr>
              <a:buClr>
                <a:srgbClr val="00D0FF"/>
              </a:buClr>
              <a:defRPr sz="2400"/>
            </a:lvl1pPr>
            <a:lvl2pPr>
              <a:buClr>
                <a:srgbClr val="00D0FF"/>
              </a:buClr>
              <a:defRPr sz="2000"/>
            </a:lvl2pPr>
            <a:lvl3pPr>
              <a:buClr>
                <a:srgbClr val="00D0FF"/>
              </a:buClr>
              <a:defRPr sz="1800"/>
            </a:lvl3pPr>
            <a:lvl4pPr>
              <a:buClr>
                <a:srgbClr val="00D0FF"/>
              </a:buClr>
              <a:defRPr sz="1600"/>
            </a:lvl4pPr>
            <a:lvl5pPr>
              <a:buClr>
                <a:srgbClr val="00D0FF"/>
              </a:buCl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A19BB5-D268-6340-B7E0-3BD10D4664ED}"/>
              </a:ext>
            </a:extLst>
          </p:cNvPr>
          <p:cNvGrpSpPr/>
          <p:nvPr userDrawn="1"/>
        </p:nvGrpSpPr>
        <p:grpSpPr>
          <a:xfrm>
            <a:off x="0" y="6721474"/>
            <a:ext cx="6095999" cy="153080"/>
            <a:chOff x="0" y="6704920"/>
            <a:chExt cx="12192000" cy="16101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196E7B-497F-F545-8439-2297345644EC}"/>
                </a:ext>
              </a:extLst>
            </p:cNvPr>
            <p:cNvSpPr/>
            <p:nvPr userDrawn="1"/>
          </p:nvSpPr>
          <p:spPr>
            <a:xfrm>
              <a:off x="0" y="6704921"/>
              <a:ext cx="3029432" cy="159429"/>
            </a:xfrm>
            <a:prstGeom prst="rect">
              <a:avLst/>
            </a:prstGeom>
            <a:solidFill>
              <a:srgbClr val="0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489E346-8871-FB49-9AC4-71CF0180EF2B}"/>
                </a:ext>
              </a:extLst>
            </p:cNvPr>
            <p:cNvSpPr/>
            <p:nvPr userDrawn="1"/>
          </p:nvSpPr>
          <p:spPr>
            <a:xfrm>
              <a:off x="3029432" y="6704920"/>
              <a:ext cx="3029432" cy="159429"/>
            </a:xfrm>
            <a:prstGeom prst="rect">
              <a:avLst/>
            </a:prstGeom>
            <a:solidFill>
              <a:srgbClr val="FEF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1AFF9B6-BED9-5F46-94A0-916E187C6BFE}"/>
                </a:ext>
              </a:extLst>
            </p:cNvPr>
            <p:cNvSpPr/>
            <p:nvPr userDrawn="1"/>
          </p:nvSpPr>
          <p:spPr>
            <a:xfrm>
              <a:off x="9088296" y="6706505"/>
              <a:ext cx="3103704" cy="159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91AF065-BFA8-8E4F-887A-AD1375C2DDEA}"/>
              </a:ext>
            </a:extLst>
          </p:cNvPr>
          <p:cNvSpPr/>
          <p:nvPr userDrawn="1"/>
        </p:nvSpPr>
        <p:spPr>
          <a:xfrm>
            <a:off x="0" y="6511636"/>
            <a:ext cx="12192000" cy="346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AD72743-0815-964B-AA0C-33975AD383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0"/>
            <a:ext cx="609600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57280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558-3B28-5B48-82F5-4C1925C1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CB2F-6C5A-A34C-8F8F-E09F18ED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D168-9C51-0A4D-AEA1-AEBE3996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BAD7-027C-354D-AB94-4DE711053C8A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F07C-587F-164F-9FAE-13E79D87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4C22-25AC-7D4F-A1FC-3F066B4B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4350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558-3B28-5B48-82F5-4C1925C14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1CB2F-6C5A-A34C-8F8F-E09F18ED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1D168-9C51-0A4D-AEA1-AEBE39960C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64BAD7-027C-354D-AB94-4DE711053C8A}" type="datetime1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EF07C-587F-164F-9FAE-13E79D87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84C22-25AC-7D4F-A1FC-3F066B4B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876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7C3D-7ED6-654E-9B06-03A53C4A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186F-CD89-0242-8DA7-17389077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EE870-B838-4749-AC3C-1D607160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2C112-9D1A-9B4E-8B8A-8FEA7A46AF5B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ABA3-8BF5-F547-BF4C-8C5730CB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F9E2-AFE6-D240-8C93-F511FD6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72550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E062-2C1E-D34B-863D-251F5186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D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27B6-48B0-D84D-93BA-32E490196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buClr>
                <a:srgbClr val="00D0FF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D0FF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D0FF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7671C-69E7-3B47-B354-BEF61E12C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00D0FF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D0FF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D0FF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D0FF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C9DD-9047-FB4B-8E4C-E0613072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24892-B0DE-2845-87FA-16702F931F06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581D1-BE56-F647-9FF9-C5292BD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0D63-7F79-0946-952D-FE88E22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141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666B-C78F-A44E-A5E9-F2B8AE87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B30E-0F87-194B-96AE-EA5F62CF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E3A4-040E-B848-85D2-FEECA657F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5303-F40C-D945-8C54-B48C465E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64ED4-EBC5-E243-9BAF-63286CE4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D2AC5-DB4F-7A47-B0E2-D7A778C6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AFF97-663A-7F43-A596-7E88869A084B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FE19-2A20-D44A-91BC-53832813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79841-5DA3-2F4D-8F19-0D01F62D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4316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566E-742C-A445-B72F-0CBCB032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CEDEC-1589-554B-A554-B2601F9C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9B778-3F4D-1F42-8FDA-5E17AE1F9AC5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3A933-4DB5-C74A-AED5-2ECD076E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8A707-B8D5-D842-AE1C-83582986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082022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39E2-3BD4-F540-9B12-2EEBAC0221B3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7727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E1C4-0972-F84B-8F00-7431B7CE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39F9-6303-4544-8966-2CEEBB62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3C19A-7CCF-9E42-AA21-175A36850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CB72D-E8CC-6A4C-AD9F-73D15FE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9CC9B-01E5-6045-A9B1-E57055D35C9F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84EF-DEB3-984B-AF17-4BDCE686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4E4DF-A357-8347-82CA-7D045298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4734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4601-077E-5444-80A0-9F7F290B8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4CE7BB-3BA9-6B4B-BC49-94BA3F1525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8D2A42-1A3B-0044-A50C-D927983E4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38E06-DB60-F64F-A865-FBEA75E0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8F4FEF-C28F-EA4E-B915-8401E4F50F14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09A83-5D87-E746-97D7-77F71C8B0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40B3E-C89F-7744-9345-8A00ACA8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7829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55600-D724-2D48-9A24-D86A7632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05547-D9F1-8E4F-A751-92AF69AF0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7947A-8D87-6F4E-AD2D-B1BDA88B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3066F3-EFD0-C74E-B7F5-5425306ACA5F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0E29B-1031-F042-9828-C054F418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F904B-8C4D-F042-9501-8AA676C62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59993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BB97B-71B6-244B-A65F-60A93630C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3EF30-4D87-1942-97C6-AC6F3BD6F9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C4FDE-1B5D-364D-B1A6-CB3735F1EC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5E9DB4-6319-AC47-B6D1-3CA5ABA74BC2}" type="datetime1">
              <a:rPr lang="en-CA" smtClean="0"/>
              <a:t>2022-10-12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1CCAF-4026-4245-A8B1-32218550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CF6BA-C46A-E14B-84AA-98D6139F8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749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07C3D-7ED6-654E-9B06-03A53C4A9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186F-CD89-0242-8DA7-173890774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EE870-B838-4749-AC3C-1D60716061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52C112-9D1A-9B4E-8B8A-8FEA7A46AF5B}" type="datetime1">
              <a:rPr lang="en-CA" smtClean="0"/>
              <a:t>2022-10-12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5ABA3-8BF5-F547-BF4C-8C5730CB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8F9E2-AFE6-D240-8C93-F511FD6A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989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5E062-2C1E-D34B-863D-251F5186B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927B6-48B0-D84D-93BA-32E4901960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7671C-69E7-3B47-B354-BEF61E12C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3C9DD-9047-FB4B-8E4C-E0613072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024892-B0DE-2845-87FA-16702F931F06}" type="datetime1">
              <a:rPr lang="en-CA" smtClean="0"/>
              <a:t>2022-10-12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581D1-BE56-F647-9FF9-C5292BDB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50D63-7F79-0946-952D-FE88E222B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427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666B-C78F-A44E-A5E9-F2B8AE87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3B30E-0F87-194B-96AE-EA5F62CF1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7FE3A4-040E-B848-85D2-FEECA657F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B5303-F40C-D945-8C54-B48C465EDF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A64ED4-EBC5-E243-9BAF-63286CE4D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3D2AC5-DB4F-7A47-B0E2-D7A778C6A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EAFF97-663A-7F43-A596-7E88869A084B}" type="datetime1">
              <a:rPr lang="en-CA" smtClean="0"/>
              <a:t>2022-10-12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C8FE19-2A20-D44A-91BC-538328135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179841-5DA3-2F4D-8F19-0D01F62D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577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A566E-742C-A445-B72F-0CBCB032B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CEDEC-1589-554B-A554-B2601F9CC0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19B778-3F4D-1F42-8FDA-5E17AE1F9AC5}" type="datetime1">
              <a:rPr lang="en-CA" smtClean="0"/>
              <a:t>2022-10-12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53A933-4DB5-C74A-AED5-2ECD076E3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F8A707-B8D5-D842-AE1C-835829868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0901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2639E2-3BD4-F540-9B12-2EEBAC0221B3}" type="datetime1">
              <a:rPr lang="en-CA" smtClean="0"/>
              <a:t>2022-10-12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086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567C77-89CD-CA41-BEAA-F479C474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1E526A-1E68-5146-A316-C6FF23505B89}" type="datetime1">
              <a:rPr lang="en-CA" smtClean="0"/>
              <a:t>2022-10-12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CC02B3-C3A1-ED4A-B1C2-E756DE6C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4071-CB92-3D40-BD6D-1B34017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09F15-51E0-704B-9E93-64A7C1DD3923}"/>
              </a:ext>
            </a:extLst>
          </p:cNvPr>
          <p:cNvSpPr/>
          <p:nvPr userDrawn="1"/>
        </p:nvSpPr>
        <p:spPr>
          <a:xfrm>
            <a:off x="0" y="0"/>
            <a:ext cx="12234553" cy="6858000"/>
          </a:xfrm>
          <a:prstGeom prst="rect">
            <a:avLst/>
          </a:prstGeom>
          <a:solidFill>
            <a:srgbClr val="00D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4BF2E1-BE73-104A-9939-6E6052DE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501" y="2766218"/>
            <a:ext cx="6286995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1523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3E1C4-0972-F84B-8F00-7431B7CEB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639F9-6303-4544-8966-2CEEBB62E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73C19A-7CCF-9E42-AA21-175A36850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5CB72D-E8CC-6A4C-AD9F-73D15FE7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B9CC9B-01E5-6045-A9B1-E57055D35C9F}" type="datetime1">
              <a:rPr lang="en-CA" smtClean="0"/>
              <a:t>2022-10-12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284EF-DEB3-984B-AF17-4BDCE686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04E4DF-A357-8347-82CA-7D045298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00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CC93A-2FD1-6148-B1D7-75CE7C8E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D45B-5536-494B-978E-9F648994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75A-B84A-6842-A379-8C180A776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A5B71B-563B-CB48-AD31-D4E4B0B64B93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413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9" r:id="rId8"/>
    <p:sldLayoutId id="2147483656" r:id="rId9"/>
    <p:sldLayoutId id="2147483657" r:id="rId10"/>
    <p:sldLayoutId id="2147483658" r:id="rId11"/>
    <p:sldLayoutId id="2147483659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>
              <a:lumMod val="85000"/>
              <a:lumOff val="15000"/>
            </a:schemeClr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ACC93A-2FD1-6148-B1D7-75CE7C8EA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2BD45B-5536-494B-978E-9F648994F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AE75A-B84A-6842-A379-8C180A776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A5B71B-563B-CB48-AD31-D4E4B0B64B93}" type="slidenum">
              <a:rPr lang="en-CA" smtClean="0"/>
              <a:pPr/>
              <a:t>‹#›</a:t>
            </a:fld>
            <a:endParaRPr lang="en-CA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0EAC12-B293-444E-80B4-0ABE47175199}"/>
              </a:ext>
            </a:extLst>
          </p:cNvPr>
          <p:cNvGrpSpPr/>
          <p:nvPr userDrawn="1"/>
        </p:nvGrpSpPr>
        <p:grpSpPr>
          <a:xfrm>
            <a:off x="0" y="6704919"/>
            <a:ext cx="12192000" cy="161015"/>
            <a:chOff x="0" y="6704919"/>
            <a:chExt cx="12192000" cy="16101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AF7D2C-4772-E144-BC04-6EC85640D227}"/>
                </a:ext>
              </a:extLst>
            </p:cNvPr>
            <p:cNvSpPr/>
            <p:nvPr userDrawn="1"/>
          </p:nvSpPr>
          <p:spPr>
            <a:xfrm>
              <a:off x="0" y="6704921"/>
              <a:ext cx="3029432" cy="159429"/>
            </a:xfrm>
            <a:prstGeom prst="rect">
              <a:avLst/>
            </a:prstGeom>
            <a:solidFill>
              <a:srgbClr val="0E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93E5F2-FA37-A041-A8D7-9D7AB52DADE9}"/>
                </a:ext>
              </a:extLst>
            </p:cNvPr>
            <p:cNvSpPr/>
            <p:nvPr userDrawn="1"/>
          </p:nvSpPr>
          <p:spPr>
            <a:xfrm>
              <a:off x="3029432" y="6704920"/>
              <a:ext cx="3029432" cy="159429"/>
            </a:xfrm>
            <a:prstGeom prst="rect">
              <a:avLst/>
            </a:prstGeom>
            <a:solidFill>
              <a:srgbClr val="FEFF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2BABA-945A-9244-9107-0F8F80FB1FB9}"/>
                </a:ext>
              </a:extLst>
            </p:cNvPr>
            <p:cNvSpPr/>
            <p:nvPr userDrawn="1"/>
          </p:nvSpPr>
          <p:spPr>
            <a:xfrm>
              <a:off x="6058864" y="6704919"/>
              <a:ext cx="3029432" cy="159429"/>
            </a:xfrm>
            <a:prstGeom prst="rect">
              <a:avLst/>
            </a:prstGeom>
            <a:solidFill>
              <a:srgbClr val="FF0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5408FBA-E009-4D4B-AD12-3D6B9DB712F7}"/>
                </a:ext>
              </a:extLst>
            </p:cNvPr>
            <p:cNvSpPr/>
            <p:nvPr userDrawn="1"/>
          </p:nvSpPr>
          <p:spPr>
            <a:xfrm>
              <a:off x="9088296" y="6706505"/>
              <a:ext cx="3103704" cy="15942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1562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0D0FF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9291A-BEBD-BF4B-90CE-E2B7AF3A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2802" y="1041400"/>
            <a:ext cx="6479198" cy="2387600"/>
          </a:xfrm>
        </p:spPr>
        <p:txBody>
          <a:bodyPr>
            <a:normAutofit/>
          </a:bodyPr>
          <a:lstStyle/>
          <a:p>
            <a:pPr algn="l"/>
            <a:r>
              <a:rPr lang="en-CA" sz="4800" b="1" dirty="0">
                <a:solidFill>
                  <a:srgbClr val="00D0FF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SCADA Standards Project (Update)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20C83C-BA3A-5649-A899-7DB66D6D9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2802" y="3400234"/>
            <a:ext cx="6036611" cy="1655762"/>
          </a:xfrm>
        </p:spPr>
        <p:txBody>
          <a:bodyPr/>
          <a:lstStyle/>
          <a:p>
            <a:pPr algn="l"/>
            <a:r>
              <a:rPr lang="en-CA" dirty="0"/>
              <a:t>Operators Workshop</a:t>
            </a:r>
          </a:p>
          <a:p>
            <a:pPr algn="l"/>
            <a:r>
              <a:rPr lang="en-CA" sz="1800">
                <a:solidFill>
                  <a:schemeClr val="tx1">
                    <a:lumMod val="50000"/>
                    <a:lumOff val="50000"/>
                  </a:schemeClr>
                </a:solidFill>
              </a:rPr>
              <a:t>October </a:t>
            </a:r>
            <a:r>
              <a:rPr lang="en-CA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6D9DE5-E44E-F445-9696-F65AC934F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0" y="1357461"/>
            <a:ext cx="4207813" cy="41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12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10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9A4733BC-2EA2-8AF3-312B-59F058F03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45824"/>
            <a:ext cx="9922102" cy="64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11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Chart, pie chart&#10;&#10;Description automatically generated">
            <a:extLst>
              <a:ext uri="{FF2B5EF4-FFF2-40B4-BE49-F238E27FC236}">
                <a16:creationId xmlns:a16="http://schemas.microsoft.com/office/drawing/2014/main" id="{EB58F4B6-C219-6F41-9450-1DAD3EA62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066" y="1868197"/>
            <a:ext cx="6234462" cy="374520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2FFD20-9C3C-ADE6-0A4D-9A382B020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4029"/>
            <a:ext cx="3733800" cy="4658015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RTU (80%)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Communities: $9.7 M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Global: $0.9 M</a:t>
            </a:r>
          </a:p>
          <a:p>
            <a:pPr lvl="1">
              <a:buClr>
                <a:srgbClr val="00D0FF"/>
              </a:buClr>
            </a:pPr>
            <a:r>
              <a:rPr lang="en-CA" sz="2200" b="1" dirty="0"/>
              <a:t>Total RTU: $10.6 M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Communications (13%)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Communities: $0.89 M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Global: $0.83 M</a:t>
            </a:r>
          </a:p>
          <a:p>
            <a:pPr lvl="1">
              <a:buClr>
                <a:srgbClr val="00D0FF"/>
              </a:buClr>
            </a:pPr>
            <a:r>
              <a:rPr lang="en-CA" sz="2200" b="1" dirty="0"/>
              <a:t>Total Comms: $1.72 M</a:t>
            </a:r>
            <a:endParaRPr lang="en-CA" sz="2200" dirty="0"/>
          </a:p>
          <a:p>
            <a:pPr>
              <a:buClr>
                <a:srgbClr val="00D0FF"/>
              </a:buClr>
            </a:pPr>
            <a:r>
              <a:rPr lang="en-CA" sz="2600" dirty="0"/>
              <a:t>Cybersecurity (7%)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Communities: $0.40 M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Global: $0.56 M</a:t>
            </a:r>
          </a:p>
          <a:p>
            <a:pPr lvl="1">
              <a:buClr>
                <a:srgbClr val="00D0FF"/>
              </a:buClr>
            </a:pPr>
            <a:r>
              <a:rPr lang="en-CA" sz="2200" b="1" dirty="0"/>
              <a:t>Total Cyber: $0.96 M</a:t>
            </a:r>
            <a:endParaRPr lang="en-CA" sz="22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08CACA6-194B-AF3F-A39B-30D59DE1B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SCADA Capital Plan</a:t>
            </a:r>
          </a:p>
        </p:txBody>
      </p:sp>
    </p:spTree>
    <p:extLst>
      <p:ext uri="{BB962C8B-B14F-4D97-AF65-F5344CB8AC3E}">
        <p14:creationId xmlns:p14="http://schemas.microsoft.com/office/powerpoint/2010/main" val="198344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SCADA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030"/>
            <a:ext cx="7329055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Components addressed by the standards include: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RTU programming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RTU hardware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HMI programming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Tagging/coding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Alarming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Process control narrative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Factory Acceptance Testing/Site Acceptance Testing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Process &amp; Instrumentation Diagrams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Network hardware</a:t>
            </a:r>
          </a:p>
          <a:p>
            <a:pPr lvl="1">
              <a:buClr>
                <a:srgbClr val="00D0FF"/>
              </a:buClr>
            </a:pPr>
            <a:endParaRPr lang="en-CA" sz="2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12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7408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Transition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030"/>
            <a:ext cx="7329055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What about ongoing projects that are in the design stage already?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Design documents were reviewed and comments provided by staff and Eramosa.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Changes were requested to adhere to hardware and software standards, if possible.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Most projects were able to make this adjustment.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It was too late for some projects.</a:t>
            </a:r>
          </a:p>
          <a:p>
            <a:pPr>
              <a:buClr>
                <a:srgbClr val="00D0FF"/>
              </a:buClr>
            </a:pPr>
            <a:endParaRPr lang="en-CA" sz="2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13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2351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US" dirty="0">
                <a:solidFill>
                  <a:srgbClr val="00D0FF"/>
                </a:solidFill>
              </a:rPr>
              <a:t>P</a:t>
            </a:r>
            <a:r>
              <a:rPr lang="en-CA" dirty="0" err="1">
                <a:solidFill>
                  <a:srgbClr val="00D0FF"/>
                </a:solidFill>
              </a:rPr>
              <a:t>ilot</a:t>
            </a:r>
            <a:r>
              <a:rPr lang="en-CA" dirty="0">
                <a:solidFill>
                  <a:srgbClr val="00D0FF"/>
                </a:solidFill>
              </a:rPr>
              <a:t>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030"/>
            <a:ext cx="7329055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Scope of work included pilot projects.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Factors: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Community readiness 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System condition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Two pilot projects were identified: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Pictou Landing (connection of new well)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Lennox Island (level control for lift stations)</a:t>
            </a:r>
          </a:p>
          <a:p>
            <a:pPr>
              <a:buClr>
                <a:srgbClr val="00D0FF"/>
              </a:buClr>
            </a:pPr>
            <a:endParaRPr lang="en-CA" sz="2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14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6101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US" dirty="0">
                <a:solidFill>
                  <a:srgbClr val="00D0FF"/>
                </a:solidFill>
              </a:rPr>
              <a:t>Save the Dates</a:t>
            </a:r>
            <a:endParaRPr lang="en-CA" dirty="0">
              <a:solidFill>
                <a:srgbClr val="00D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030"/>
            <a:ext cx="7329055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3200" dirty="0"/>
              <a:t>In-person workshop to present the SCADA Standards</a:t>
            </a:r>
          </a:p>
          <a:p>
            <a:pPr>
              <a:buClr>
                <a:srgbClr val="00D0FF"/>
              </a:buClr>
            </a:pPr>
            <a:r>
              <a:rPr lang="en-CA" sz="3200" dirty="0"/>
              <a:t>Dates: November 14 &amp; 15</a:t>
            </a:r>
          </a:p>
          <a:p>
            <a:pPr>
              <a:buClr>
                <a:srgbClr val="00D0FF"/>
              </a:buClr>
            </a:pPr>
            <a:r>
              <a:rPr lang="en-CA" sz="3200" dirty="0"/>
              <a:t>Location: Millbrook Legends</a:t>
            </a:r>
          </a:p>
          <a:p>
            <a:pPr>
              <a:buClr>
                <a:srgbClr val="00D0FF"/>
              </a:buClr>
            </a:pPr>
            <a:r>
              <a:rPr lang="en-CA" sz="3200" dirty="0"/>
              <a:t>Accommodations: </a:t>
            </a:r>
            <a:r>
              <a:rPr lang="en-CA" sz="3200"/>
              <a:t>Millbrook Hampton</a:t>
            </a:r>
            <a:endParaRPr lang="en-CA" sz="3200" dirty="0"/>
          </a:p>
          <a:p>
            <a:pPr>
              <a:buClr>
                <a:srgbClr val="00D0FF"/>
              </a:buClr>
            </a:pPr>
            <a:endParaRPr lang="en-CA" sz="2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15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82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04DEEB5-8F6F-43FE-BDF1-10F04BE93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9305"/>
            <a:ext cx="4810432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5400" dirty="0">
                <a:solidFill>
                  <a:srgbClr val="00D0FF"/>
                </a:solidFill>
              </a:rPr>
            </a:br>
            <a:br>
              <a:rPr lang="en-CA" sz="5400" dirty="0">
                <a:solidFill>
                  <a:srgbClr val="00D0FF"/>
                </a:solidFill>
              </a:rPr>
            </a:br>
            <a:r>
              <a:rPr lang="en-CA" sz="5400" dirty="0" err="1">
                <a:solidFill>
                  <a:srgbClr val="00D0FF"/>
                </a:solidFill>
              </a:rPr>
              <a:t>Wela’lin</a:t>
            </a:r>
            <a:r>
              <a:rPr lang="en-CA" sz="5400" dirty="0">
                <a:solidFill>
                  <a:srgbClr val="00D0FF"/>
                </a:solidFill>
              </a:rPr>
              <a:t>!</a:t>
            </a:r>
            <a:br>
              <a:rPr lang="en-CA" sz="5400" dirty="0">
                <a:solidFill>
                  <a:srgbClr val="00D0FF"/>
                </a:solidFill>
              </a:rPr>
            </a:br>
            <a:br>
              <a:rPr lang="en-CA" sz="5400" dirty="0">
                <a:solidFill>
                  <a:srgbClr val="00D0FF"/>
                </a:solidFill>
              </a:rPr>
            </a:br>
            <a:r>
              <a:rPr lang="en-CA" sz="5400" dirty="0" err="1">
                <a:solidFill>
                  <a:srgbClr val="00D0FF"/>
                </a:solidFill>
              </a:rPr>
              <a:t>Woliwon</a:t>
            </a:r>
            <a:r>
              <a:rPr lang="en-CA" sz="5400" dirty="0">
                <a:solidFill>
                  <a:srgbClr val="00D0FF"/>
                </a:solidFill>
              </a:rPr>
              <a:t>!</a:t>
            </a:r>
            <a:endParaRPr lang="en-US" sz="5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9B7E0-E3B9-4775-B980-760BFF42BE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8A5B71B-563B-CB48-AD31-D4E4B0B64B93}" type="slidenum">
              <a:rPr lang="en-CA" smtClean="0"/>
              <a:pPr>
                <a:spcAft>
                  <a:spcPts val="600"/>
                </a:spcAft>
              </a:pPr>
              <a:t>16</a:t>
            </a:fld>
            <a:endParaRPr lang="en-CA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BA5D070-CDEF-4B6D-9008-97E7630EE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975794"/>
            <a:ext cx="4810432" cy="3380556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400" dirty="0"/>
              <a:t>Questions?</a:t>
            </a:r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b="1" dirty="0">
                <a:solidFill>
                  <a:srgbClr val="00D0FF"/>
                </a:solidFill>
              </a:rPr>
              <a:t>www.afnwa.ca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4A15412-3BE7-4A49-8825-74B0A0554C1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tretch/>
        </p:blipFill>
        <p:spPr>
          <a:xfrm>
            <a:off x="6095999" y="434339"/>
            <a:ext cx="6096001" cy="5989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81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5075712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4921332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SCADA Master Plan Overview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Current State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Desired State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Engagement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Capital Plan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SCADA Standards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Pilot Projects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Questions/Discussions</a:t>
            </a:r>
          </a:p>
          <a:p>
            <a:pPr>
              <a:buClr>
                <a:srgbClr val="00D0FF"/>
              </a:buClr>
            </a:pPr>
            <a:endParaRPr lang="en-CA" sz="26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542EAAE-F4FE-1E48-B352-CA945D9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>
                <a:solidFill>
                  <a:schemeClr val="bg1"/>
                </a:solidFill>
              </a:rPr>
              <a:t>2</a:t>
            </a:fld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61B6D-659F-204F-AA67-AE3A6C04793C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EF511D-8FDB-A94B-941B-A4D8536C4BA7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63DD9E-54A5-AF4A-92C4-110702B5AFC0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B297AC-B4E4-2440-8BC8-51EC27EA2C52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 descr="A picture containing text, indoor, cluttered, several&#10;&#10;Description automatically generated">
            <a:extLst>
              <a:ext uri="{FF2B5EF4-FFF2-40B4-BE49-F238E27FC236}">
                <a16:creationId xmlns:a16="http://schemas.microsoft.com/office/drawing/2014/main" id="{7A91B9D8-819E-45D5-BC4E-FD73511D4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018" y="0"/>
            <a:ext cx="4640425" cy="67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8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SCADA Master Plan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030"/>
            <a:ext cx="7329055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In response to RFP, four proposals were received.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Eramosa Engineering was selected.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Scope of work included: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Development of network/communications architecture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Field observation of SCADA sand security/cybersecurity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Documentation of Current State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Analysis of Current State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Development of Desired State</a:t>
            </a:r>
          </a:p>
          <a:p>
            <a:pPr lvl="1">
              <a:buClr>
                <a:srgbClr val="00D0FF"/>
              </a:buClr>
            </a:pPr>
            <a:endParaRPr lang="en-CA" sz="2200" dirty="0"/>
          </a:p>
          <a:p>
            <a:pPr lvl="1">
              <a:buClr>
                <a:srgbClr val="00D0FF"/>
              </a:buClr>
            </a:pPr>
            <a:endParaRPr lang="en-CA" sz="2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3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2938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Current State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4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 descr="Application, table&#10;&#10;Description automatically generated">
            <a:extLst>
              <a:ext uri="{FF2B5EF4-FFF2-40B4-BE49-F238E27FC236}">
                <a16:creationId xmlns:a16="http://schemas.microsoft.com/office/drawing/2014/main" id="{409D0490-299A-B903-47CC-5EE88428D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8636"/>
            <a:ext cx="10617954" cy="39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4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Current State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5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14E32DEE-3210-3115-EF1A-B1A08F91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70" y="2027418"/>
            <a:ext cx="11187921" cy="39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3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73E89-C2E1-4D45-9796-CBC30966D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969"/>
            <a:ext cx="10515600" cy="1325563"/>
          </a:xfrm>
        </p:spPr>
        <p:txBody>
          <a:bodyPr/>
          <a:lstStyle/>
          <a:p>
            <a:pPr algn="ctr"/>
            <a:r>
              <a:rPr lang="en-CA" dirty="0"/>
              <a:t>SCADA System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627AB-C6A8-4DB7-A2FF-F59F121D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A5B71B-563B-CB48-AD31-D4E4B0B64B93}" type="slidenum">
              <a:rPr kumimoji="0" lang="en-CA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AA0DCF8-2BF6-4A00-A952-6B9E2DB9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0025" y="532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9E60F3AC-0966-4345-90FB-8DE127704BA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30" y="1354141"/>
            <a:ext cx="8618220" cy="518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807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Desired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904030"/>
            <a:ext cx="5285179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Components addressed by the standards: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RTU programming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RTU hardware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HMI programming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Tagging/coding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Alarming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Process control narrative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FAT/SAT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Process &amp; Instrumentation Diagrams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Network hardware</a:t>
            </a:r>
          </a:p>
          <a:p>
            <a:pPr lvl="1">
              <a:buClr>
                <a:srgbClr val="00D0FF"/>
              </a:buClr>
            </a:pPr>
            <a:endParaRPr lang="en-CA" sz="2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7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AD5B5E-A5B8-7D93-8E00-E892875DC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3381" y="2241463"/>
            <a:ext cx="5442978" cy="328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9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4D1D9-0D94-D24A-BCA7-8854FCEFD3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030"/>
            <a:ext cx="7329055" cy="4351338"/>
          </a:xfrm>
        </p:spPr>
        <p:txBody>
          <a:bodyPr>
            <a:noAutofit/>
          </a:bodyPr>
          <a:lstStyle/>
          <a:p>
            <a:pPr>
              <a:buClr>
                <a:srgbClr val="00D0FF"/>
              </a:buClr>
            </a:pPr>
            <a:r>
              <a:rPr lang="en-CA" sz="2600" dirty="0"/>
              <a:t>Met with AFNWA staff to </a:t>
            </a:r>
            <a:r>
              <a:rPr lang="en-CA" sz="2600"/>
              <a:t>review technical options</a:t>
            </a:r>
            <a:endParaRPr lang="en-CA" sz="2600" dirty="0"/>
          </a:p>
          <a:p>
            <a:pPr>
              <a:buClr>
                <a:srgbClr val="00D0FF"/>
              </a:buClr>
            </a:pPr>
            <a:r>
              <a:rPr lang="en-CA" sz="2600" dirty="0"/>
              <a:t>Conducted workshops to review with staff and operators</a:t>
            </a:r>
          </a:p>
          <a:p>
            <a:pPr>
              <a:buClr>
                <a:srgbClr val="00D0FF"/>
              </a:buClr>
            </a:pPr>
            <a:r>
              <a:rPr lang="en-CA" sz="2600" dirty="0"/>
              <a:t>Consulted on technical aspects including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Panel layout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Tagging and coding for programming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Submittals from designers and integrators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Alarming</a:t>
            </a:r>
          </a:p>
          <a:p>
            <a:pPr lvl="1">
              <a:buClr>
                <a:srgbClr val="00D0FF"/>
              </a:buClr>
            </a:pPr>
            <a:r>
              <a:rPr lang="en-CA" sz="2200" dirty="0"/>
              <a:t>Network and cybersecurity</a:t>
            </a:r>
          </a:p>
          <a:p>
            <a:pPr lvl="1">
              <a:buClr>
                <a:srgbClr val="00D0FF"/>
              </a:buClr>
            </a:pPr>
            <a:endParaRPr lang="en-CA" sz="22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8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4595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D3E2-DC52-2D41-B2CD-03CD09472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2632"/>
            <a:ext cx="9612086" cy="1325563"/>
          </a:xfrm>
        </p:spPr>
        <p:txBody>
          <a:bodyPr/>
          <a:lstStyle/>
          <a:p>
            <a:r>
              <a:rPr lang="en-CA" dirty="0">
                <a:solidFill>
                  <a:srgbClr val="00D0FF"/>
                </a:solidFill>
              </a:rPr>
              <a:t>Capital Plan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6E1966F-BB62-234E-A0BF-3A0A0CCE9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5B71B-563B-CB48-AD31-D4E4B0B64B93}" type="slidenum">
              <a:rPr lang="en-CA" smtClean="0"/>
              <a:t>9</a:t>
            </a:fld>
            <a:endParaRPr lang="en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C8029-9E03-9D4C-BF57-E893B247947F}"/>
              </a:ext>
            </a:extLst>
          </p:cNvPr>
          <p:cNvSpPr/>
          <p:nvPr/>
        </p:nvSpPr>
        <p:spPr>
          <a:xfrm>
            <a:off x="0" y="6733392"/>
            <a:ext cx="3029432" cy="159429"/>
          </a:xfrm>
          <a:prstGeom prst="rect">
            <a:avLst/>
          </a:prstGeom>
          <a:solidFill>
            <a:srgbClr val="0E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BAB0F6-14A7-AD45-A96D-06C390AC4875}"/>
              </a:ext>
            </a:extLst>
          </p:cNvPr>
          <p:cNvSpPr/>
          <p:nvPr/>
        </p:nvSpPr>
        <p:spPr>
          <a:xfrm>
            <a:off x="3066568" y="6733392"/>
            <a:ext cx="3029432" cy="159429"/>
          </a:xfrm>
          <a:prstGeom prst="rect">
            <a:avLst/>
          </a:prstGeom>
          <a:solidFill>
            <a:srgbClr val="FEFF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697A04C-2044-B347-8E6F-ED83E5CD6617}"/>
              </a:ext>
            </a:extLst>
          </p:cNvPr>
          <p:cNvSpPr/>
          <p:nvPr/>
        </p:nvSpPr>
        <p:spPr>
          <a:xfrm>
            <a:off x="6123380" y="6724732"/>
            <a:ext cx="3029432" cy="159429"/>
          </a:xfrm>
          <a:prstGeom prst="rect">
            <a:avLst/>
          </a:prstGeom>
          <a:solidFill>
            <a:srgbClr val="FF0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AC6182-ABD1-DF48-B627-4BF119014F05}"/>
              </a:ext>
            </a:extLst>
          </p:cNvPr>
          <p:cNvSpPr/>
          <p:nvPr/>
        </p:nvSpPr>
        <p:spPr>
          <a:xfrm>
            <a:off x="9152812" y="6721475"/>
            <a:ext cx="3029432" cy="1594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7F0BE885-06E9-8512-DFCF-BB1D75A8D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2944"/>
            <a:ext cx="11037442" cy="472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62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NWA_PPT_Template_2020" id="{C2605C40-C632-4850-961F-D90E98CA698A}" vid="{B8431749-FE0E-49CB-8DC4-D897B522EE6C}"/>
    </a:ext>
  </a:extLst>
</a:theme>
</file>

<file path=ppt/theme/theme2.xml><?xml version="1.0" encoding="utf-8"?>
<a:theme xmlns:a="http://schemas.openxmlformats.org/drawingml/2006/main" name="1_Office Theme">
  <a:themeElements>
    <a:clrScheme name="AFNWA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D0FF"/>
      </a:accent1>
      <a:accent2>
        <a:srgbClr val="FEFF23"/>
      </a:accent2>
      <a:accent3>
        <a:srgbClr val="FF0100"/>
      </a:accent3>
      <a:accent4>
        <a:srgbClr val="FFC000"/>
      </a:accent4>
      <a:accent5>
        <a:srgbClr val="5B9BD5"/>
      </a:accent5>
      <a:accent6>
        <a:srgbClr val="70AD47"/>
      </a:accent6>
      <a:hlink>
        <a:srgbClr val="00D0FF"/>
      </a:hlink>
      <a:folHlink>
        <a:srgbClr val="2B539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FNWA_PPT_Template_2020" id="{C2605C40-C632-4850-961F-D90E98CA698A}" vid="{A05D8B4D-DCD5-4C00-9989-351ADBE9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070E1B5C9D34B9E75CFF572540879" ma:contentTypeVersion="16" ma:contentTypeDescription="Create a new document." ma:contentTypeScope="" ma:versionID="7031667600193951ab4891981ac524ce">
  <xsd:schema xmlns:xsd="http://www.w3.org/2001/XMLSchema" xmlns:xs="http://www.w3.org/2001/XMLSchema" xmlns:p="http://schemas.microsoft.com/office/2006/metadata/properties" xmlns:ns2="b9a2e070-1f8c-492d-b42a-f52db61481c7" xmlns:ns3="8471cae0-94a4-4992-9fb4-e97daf24987d" targetNamespace="http://schemas.microsoft.com/office/2006/metadata/properties" ma:root="true" ma:fieldsID="2a9c865e0a853a24f187fa8a81086daa" ns2:_="" ns3:_="">
    <xsd:import namespace="b9a2e070-1f8c-492d-b42a-f52db61481c7"/>
    <xsd:import namespace="8471cae0-94a4-4992-9fb4-e97daf2498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a2e070-1f8c-492d-b42a-f52db61481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2ab196-4d53-4bf4-819d-ed9009d12c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1cae0-94a4-4992-9fb4-e97daf249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fbc8896-8d6d-4949-9379-4705288cdcba}" ma:internalName="TaxCatchAll" ma:showField="CatchAllData" ma:web="8471cae0-94a4-4992-9fb4-e97daf2498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45CF7-B1DA-4EE6-A002-CB9F4AC04516}"/>
</file>

<file path=customXml/itemProps2.xml><?xml version="1.0" encoding="utf-8"?>
<ds:datastoreItem xmlns:ds="http://schemas.openxmlformats.org/officeDocument/2006/customXml" ds:itemID="{0E1EDD8F-FFA5-4D8D-85DC-A7D519D69823}"/>
</file>

<file path=docProps/app.xml><?xml version="1.0" encoding="utf-8"?>
<Properties xmlns="http://schemas.openxmlformats.org/officeDocument/2006/extended-properties" xmlns:vt="http://schemas.openxmlformats.org/officeDocument/2006/docPropsVTypes">
  <Template>SCADA Standards Update</Template>
  <TotalTime>452</TotalTime>
  <Words>405</Words>
  <Application>Microsoft Office PowerPoint</Application>
  <PresentationFormat>Widescreen</PresentationFormat>
  <Paragraphs>110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1_Office Theme</vt:lpstr>
      <vt:lpstr>SCADA Standards Project (Update)</vt:lpstr>
      <vt:lpstr>Agenda</vt:lpstr>
      <vt:lpstr>SCADA Master Plan Overview</vt:lpstr>
      <vt:lpstr>Current State</vt:lpstr>
      <vt:lpstr>Current State</vt:lpstr>
      <vt:lpstr>SCADA System Components</vt:lpstr>
      <vt:lpstr>Desired State</vt:lpstr>
      <vt:lpstr>Engagement</vt:lpstr>
      <vt:lpstr>Capital Plan</vt:lpstr>
      <vt:lpstr>PowerPoint Presentation</vt:lpstr>
      <vt:lpstr>SCADA Capital Plan</vt:lpstr>
      <vt:lpstr>SCADA Standards</vt:lpstr>
      <vt:lpstr>Transition Projects</vt:lpstr>
      <vt:lpstr>Pilot Projects</vt:lpstr>
      <vt:lpstr>Save the Dates</vt:lpstr>
      <vt:lpstr>  Wela’lin!  Woliwon!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SCADA Standards Project (Update)</dc:title>
  <dc:creator>John Lam</dc:creator>
  <cp:lastModifiedBy>John Lam</cp:lastModifiedBy>
  <cp:revision>27</cp:revision>
  <dcterms:created xsi:type="dcterms:W3CDTF">2022-10-09T23:16:40Z</dcterms:created>
  <dcterms:modified xsi:type="dcterms:W3CDTF">2022-10-12T11:36:19Z</dcterms:modified>
</cp:coreProperties>
</file>