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11.jpg" ContentType="image/jpg"/>
  <Override PartName="/ppt/notesSlides/notesSlide6.xml" ContentType="application/vnd.openxmlformats-officedocument.presentationml.notesSlide+xml"/>
  <Override PartName="/ppt/media/image21.jpg" ContentType="image/jp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4"/>
    <p:sldMasterId id="2147484330" r:id="rId5"/>
    <p:sldMasterId id="2147484333" r:id="rId6"/>
  </p:sldMasterIdLst>
  <p:notesMasterIdLst>
    <p:notesMasterId r:id="rId49"/>
  </p:notesMasterIdLst>
  <p:sldIdLst>
    <p:sldId id="256" r:id="rId7"/>
    <p:sldId id="383" r:id="rId8"/>
    <p:sldId id="386" r:id="rId9"/>
    <p:sldId id="387" r:id="rId10"/>
    <p:sldId id="392" r:id="rId11"/>
    <p:sldId id="422" r:id="rId12"/>
    <p:sldId id="346" r:id="rId13"/>
    <p:sldId id="322" r:id="rId14"/>
    <p:sldId id="337" r:id="rId15"/>
    <p:sldId id="419" r:id="rId16"/>
    <p:sldId id="423" r:id="rId17"/>
    <p:sldId id="424" r:id="rId18"/>
    <p:sldId id="351" r:id="rId19"/>
    <p:sldId id="395" r:id="rId20"/>
    <p:sldId id="421" r:id="rId21"/>
    <p:sldId id="353" r:id="rId22"/>
    <p:sldId id="425" r:id="rId23"/>
    <p:sldId id="398" r:id="rId24"/>
    <p:sldId id="399" r:id="rId25"/>
    <p:sldId id="426" r:id="rId26"/>
    <p:sldId id="427" r:id="rId27"/>
    <p:sldId id="428" r:id="rId28"/>
    <p:sldId id="429" r:id="rId29"/>
    <p:sldId id="431" r:id="rId30"/>
    <p:sldId id="433" r:id="rId31"/>
    <p:sldId id="450" r:id="rId32"/>
    <p:sldId id="396" r:id="rId33"/>
    <p:sldId id="354" r:id="rId34"/>
    <p:sldId id="377" r:id="rId35"/>
    <p:sldId id="434" r:id="rId36"/>
    <p:sldId id="435" r:id="rId37"/>
    <p:sldId id="436" r:id="rId38"/>
    <p:sldId id="437" r:id="rId39"/>
    <p:sldId id="438" r:id="rId40"/>
    <p:sldId id="439" r:id="rId41"/>
    <p:sldId id="440" r:id="rId42"/>
    <p:sldId id="441" r:id="rId43"/>
    <p:sldId id="442" r:id="rId44"/>
    <p:sldId id="400" r:id="rId45"/>
    <p:sldId id="402" r:id="rId46"/>
    <p:sldId id="403" r:id="rId47"/>
    <p:sldId id="345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4E26823-1AAF-2588-C3A6-48DD3D49AE59}" name="Chantal LeBlanc" initials="CL" userId="S::chantal.leblanc@afnwa.ca::26b6cd5d-b7a0-49ff-8c57-278e866c78da" providerId="AD"/>
  <p188:author id="{34D22151-0ED6-B592-7A11-8F3768C503C8}" name="James MacKinnon" initials="JM" userId="S::james.mackinnon@afnwa.ca::a3ac07bb-b397-4e16-b0e2-1ce4564646c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am Gould" initials="AG" lastIdx="1" clrIdx="0">
    <p:extLst>
      <p:ext uri="{19B8F6BF-5375-455C-9EA6-DF929625EA0E}">
        <p15:presenceInfo xmlns:p15="http://schemas.microsoft.com/office/powerpoint/2012/main" userId="Adam Goul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F23"/>
    <a:srgbClr val="00D0FF"/>
    <a:srgbClr val="FF0100"/>
    <a:srgbClr val="0EFFFF"/>
    <a:srgbClr val="35AC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83901" autoAdjust="0"/>
  </p:normalViewPr>
  <p:slideViewPr>
    <p:cSldViewPr snapToGrid="0" snapToObjects="1">
      <p:cViewPr varScale="1">
        <p:scale>
          <a:sx n="95" d="100"/>
          <a:sy n="95" d="100"/>
        </p:scale>
        <p:origin x="1188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commentAuthors" Target="commentAuthors.xml"/><Relationship Id="rId55" Type="http://schemas.microsoft.com/office/2016/11/relationships/changesInfo" Target="changesInfos/changesInfo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microsoft.com/office/2018/10/relationships/authors" Target="authors.xml"/><Relationship Id="rId8" Type="http://schemas.openxmlformats.org/officeDocument/2006/relationships/slide" Target="slides/slide2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l Yates" userId="d0ef8570-aa56-4a61-9146-f174dd9b114d" providerId="ADAL" clId="{602A5B62-766E-4787-A9B6-D267FCB0DAF8}"/>
    <pc:docChg chg="custSel modSld">
      <pc:chgData name="Carl Yates" userId="d0ef8570-aa56-4a61-9146-f174dd9b114d" providerId="ADAL" clId="{602A5B62-766E-4787-A9B6-D267FCB0DAF8}" dt="2022-10-07T16:37:14.789" v="46" actId="20577"/>
      <pc:docMkLst>
        <pc:docMk/>
      </pc:docMkLst>
      <pc:sldChg chg="modSp mod">
        <pc:chgData name="Carl Yates" userId="d0ef8570-aa56-4a61-9146-f174dd9b114d" providerId="ADAL" clId="{602A5B62-766E-4787-A9B6-D267FCB0DAF8}" dt="2022-10-07T16:23:12.920" v="1" actId="27636"/>
        <pc:sldMkLst>
          <pc:docMk/>
          <pc:sldMk cId="3016319552" sldId="386"/>
        </pc:sldMkLst>
        <pc:spChg chg="mod">
          <ac:chgData name="Carl Yates" userId="d0ef8570-aa56-4a61-9146-f174dd9b114d" providerId="ADAL" clId="{602A5B62-766E-4787-A9B6-D267FCB0DAF8}" dt="2022-10-07T16:23:12.920" v="1" actId="27636"/>
          <ac:spMkLst>
            <pc:docMk/>
            <pc:sldMk cId="3016319552" sldId="386"/>
            <ac:spMk id="3" creationId="{78E64649-8FF7-4B69-8886-EB3621E7F33A}"/>
          </ac:spMkLst>
        </pc:spChg>
      </pc:sldChg>
      <pc:sldChg chg="modSp mod">
        <pc:chgData name="Carl Yates" userId="d0ef8570-aa56-4a61-9146-f174dd9b114d" providerId="ADAL" clId="{602A5B62-766E-4787-A9B6-D267FCB0DAF8}" dt="2022-10-07T16:37:14.789" v="46" actId="20577"/>
        <pc:sldMkLst>
          <pc:docMk/>
          <pc:sldMk cId="4052149428" sldId="403"/>
        </pc:sldMkLst>
        <pc:spChg chg="mod">
          <ac:chgData name="Carl Yates" userId="d0ef8570-aa56-4a61-9146-f174dd9b114d" providerId="ADAL" clId="{602A5B62-766E-4787-A9B6-D267FCB0DAF8}" dt="2022-10-07T16:37:14.789" v="46" actId="20577"/>
          <ac:spMkLst>
            <pc:docMk/>
            <pc:sldMk cId="4052149428" sldId="403"/>
            <ac:spMk id="3" creationId="{D273DFB0-89AF-4450-9A6E-C337C1FD74DC}"/>
          </ac:spMkLst>
        </pc:spChg>
      </pc:sldChg>
      <pc:sldChg chg="modSp mod">
        <pc:chgData name="Carl Yates" userId="d0ef8570-aa56-4a61-9146-f174dd9b114d" providerId="ADAL" clId="{602A5B62-766E-4787-A9B6-D267FCB0DAF8}" dt="2022-10-07T16:32:39.770" v="28" actId="403"/>
        <pc:sldMkLst>
          <pc:docMk/>
          <pc:sldMk cId="1894068685" sldId="431"/>
        </pc:sldMkLst>
        <pc:spChg chg="mod">
          <ac:chgData name="Carl Yates" userId="d0ef8570-aa56-4a61-9146-f174dd9b114d" providerId="ADAL" clId="{602A5B62-766E-4787-A9B6-D267FCB0DAF8}" dt="2022-10-07T16:32:39.770" v="28" actId="403"/>
          <ac:spMkLst>
            <pc:docMk/>
            <pc:sldMk cId="1894068685" sldId="431"/>
            <ac:spMk id="3" creationId="{24C760AC-4462-4E75-A2C2-475FE9C54751}"/>
          </ac:spMkLst>
        </pc:spChg>
      </pc:sldChg>
      <pc:sldChg chg="modSp mod">
        <pc:chgData name="Carl Yates" userId="d0ef8570-aa56-4a61-9146-f174dd9b114d" providerId="ADAL" clId="{602A5B62-766E-4787-A9B6-D267FCB0DAF8}" dt="2022-10-07T16:34:26.547" v="29" actId="20577"/>
        <pc:sldMkLst>
          <pc:docMk/>
          <pc:sldMk cId="3548421558" sldId="437"/>
        </pc:sldMkLst>
        <pc:spChg chg="mod">
          <ac:chgData name="Carl Yates" userId="d0ef8570-aa56-4a61-9146-f174dd9b114d" providerId="ADAL" clId="{602A5B62-766E-4787-A9B6-D267FCB0DAF8}" dt="2022-10-07T16:34:26.547" v="29" actId="20577"/>
          <ac:spMkLst>
            <pc:docMk/>
            <pc:sldMk cId="3548421558" sldId="437"/>
            <ac:spMk id="3" creationId="{BF99223A-2D0B-4394-89A4-14006211B57A}"/>
          </ac:spMkLst>
        </pc:spChg>
      </pc:sldChg>
      <pc:sldChg chg="modSp mod">
        <pc:chgData name="Carl Yates" userId="d0ef8570-aa56-4a61-9146-f174dd9b114d" providerId="ADAL" clId="{602A5B62-766E-4787-A9B6-D267FCB0DAF8}" dt="2022-10-07T16:36:37.364" v="36" actId="13926"/>
        <pc:sldMkLst>
          <pc:docMk/>
          <pc:sldMk cId="2534813131" sldId="442"/>
        </pc:sldMkLst>
        <pc:spChg chg="mod">
          <ac:chgData name="Carl Yates" userId="d0ef8570-aa56-4a61-9146-f174dd9b114d" providerId="ADAL" clId="{602A5B62-766E-4787-A9B6-D267FCB0DAF8}" dt="2022-10-07T16:36:37.364" v="36" actId="13926"/>
          <ac:spMkLst>
            <pc:docMk/>
            <pc:sldMk cId="2534813131" sldId="442"/>
            <ac:spMk id="3" creationId="{31C98CF1-0FF9-4209-BEBF-61AA6CDD7A4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B19F7629-6A49-FC48-B2EE-1A5CAC5DCA8C}" type="datetimeFigureOut">
              <a:rPr lang="en-CA" smtClean="0"/>
              <a:t>2022-10-07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5" rIns="91430" bIns="45715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30" tIns="45715" rIns="91430" bIns="457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D647EA22-92AD-184F-8C51-A650C93ADC28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60768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7EA22-92AD-184F-8C51-A650C93ADC28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39288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7EA22-92AD-184F-8C51-A650C93ADC28}" type="slidenum">
              <a:rPr lang="en-CA" smtClean="0"/>
              <a:t>40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52829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7EA22-92AD-184F-8C51-A650C93ADC28}" type="slidenum">
              <a:rPr lang="en-CA" smtClean="0"/>
              <a:t>13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11890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7EA22-92AD-184F-8C51-A650C93ADC28}" type="slidenum">
              <a:rPr lang="en-CA" smtClean="0"/>
              <a:t>14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60192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7EA22-92AD-184F-8C51-A650C93ADC28}" type="slidenum">
              <a:rPr lang="en-CA" smtClean="0"/>
              <a:t>16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30069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7EA22-92AD-184F-8C51-A650C93ADC28}" type="slidenum">
              <a:rPr lang="en-CA" smtClean="0"/>
              <a:t>19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96561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7EA22-92AD-184F-8C51-A650C93ADC28}" type="slidenum">
              <a:rPr lang="en-CA" smtClean="0"/>
              <a:t>20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16464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7EA22-92AD-184F-8C51-A650C93ADC28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45342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7EA22-92AD-184F-8C51-A650C93ADC28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4104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7EA22-92AD-184F-8C51-A650C93ADC28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6557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694C7-3747-2F41-8F7C-6DD14A9DFF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85694" y="1357461"/>
            <a:ext cx="5500255" cy="2387600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50BEAE-9A8A-F347-8720-35BC22690F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85694" y="3837136"/>
            <a:ext cx="5500256" cy="4854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A29113-FBE8-2944-AAD7-9F3D40CE5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B71B-563B-CB48-AD31-D4E4B0B64B93}" type="slidenum">
              <a:rPr lang="en-CA" smtClean="0"/>
              <a:t>‹#›</a:t>
            </a:fld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2FD641-7764-F541-BC81-351C4D99D3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6050" y="1357461"/>
            <a:ext cx="4207813" cy="4143077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02F2F97-D544-F742-970B-D1237F51B3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86438" y="4253488"/>
            <a:ext cx="5499100" cy="442912"/>
          </a:xfrm>
        </p:spPr>
        <p:txBody>
          <a:bodyPr/>
          <a:lstStyle>
            <a:lvl1pPr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9364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A566E-742C-A445-B72F-0CBCB032B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BCEDEC-1589-554B-A554-B2601F9CC0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19B778-3F4D-1F42-8FDA-5E17AE1F9AC5}" type="datetime1">
              <a:rPr lang="en-CA" smtClean="0"/>
              <a:t>2022-10-07</a:t>
            </a:fld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53A933-4DB5-C74A-AED5-2ECD076E3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F8A707-B8D5-D842-AE1C-835829868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B71B-563B-CB48-AD31-D4E4B0B64B9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70901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567C77-89CD-CA41-BEAA-F479C4745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2639E2-3BD4-F540-9B12-2EEBAC0221B3}" type="datetime1">
              <a:rPr lang="en-CA" smtClean="0"/>
              <a:t>2022-10-07</a:t>
            </a:fld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CC02B3-C3A1-ED4A-B1C2-E756DE6C9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954071-CB92-3D40-BD6D-1B34017D3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B71B-563B-CB48-AD31-D4E4B0B64B9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308699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3E1C4-0972-F84B-8F00-7431B7CEB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639F9-6303-4544-8966-2CEEBB62E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73C19A-7CCF-9E42-AA21-175A368501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5CB72D-E8CC-6A4C-AD9F-73D15FE71F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B9CC9B-01E5-6045-A9B1-E57055D35C9F}" type="datetime1">
              <a:rPr lang="en-CA" smtClean="0"/>
              <a:t>2022-10-07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9284EF-DEB3-984B-AF17-4BDCE686E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04E4DF-A357-8347-82CA-7D045298F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B71B-563B-CB48-AD31-D4E4B0B64B9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55008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74601-077E-5444-80A0-9F7F290B8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4CE7BB-3BA9-6B4B-BC49-94BA3F1525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8D2A42-1A3B-0044-A50C-D927983E49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138E06-DB60-F64F-A865-FBEA75E0D5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8F4FEF-C28F-EA4E-B915-8401E4F50F14}" type="datetime1">
              <a:rPr lang="en-CA" smtClean="0"/>
              <a:t>2022-10-07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309A83-5D87-E746-97D7-77F71C8B0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840B3E-C89F-7744-9345-8A00ACA8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B71B-563B-CB48-AD31-D4E4B0B64B9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6665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55600-D724-2D48-9A24-D86A7632C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805547-D9F1-8E4F-A751-92AF69AF0F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67947A-8D87-6F4E-AD2D-B1BDA88B8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3066F3-EFD0-C74E-B7F5-5425306ACA5F}" type="datetime1">
              <a:rPr lang="en-CA" smtClean="0"/>
              <a:t>2022-10-07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0E29B-1031-F042-9828-C054F4182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F904B-8C4D-F042-9501-8AA676C62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B71B-563B-CB48-AD31-D4E4B0B64B9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59551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3BB97B-71B6-244B-A65F-60A93630CB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53EF30-4D87-1942-97C6-AC6F3BD6F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C4FDE-1B5D-364D-B1A6-CB3735F1EC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5E9DB4-6319-AC47-B6D1-3CA5ABA74BC2}" type="datetime1">
              <a:rPr lang="en-CA" smtClean="0"/>
              <a:t>2022-10-07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D1CCAF-4026-4245-A8B1-322185507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CF6BA-C46A-E14B-84AA-98D6139F8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B71B-563B-CB48-AD31-D4E4B0B64B9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52033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>
            <a:lvl2pPr marL="547688" indent="-273050">
              <a:buFont typeface="Courier New" panose="02070309020205020404" pitchFamily="49" charset="0"/>
              <a:buChar char="o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55CBD-0B96-4381-81CB-5799439CDA52}" type="datetime1">
              <a:rPr lang="en-US"/>
              <a:pPr>
                <a:defRPr/>
              </a:pPr>
              <a:t>10/7/2022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dirty="0"/>
              <a:t>Atlantic First Nations Water Authority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16600" y="1027114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D2043-C856-48BE-A97B-7B410AC5F0A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905067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clouds in the sky&#10;&#10;Description automatically generated">
            <a:extLst>
              <a:ext uri="{FF2B5EF4-FFF2-40B4-BE49-F238E27FC236}">
                <a16:creationId xmlns:a16="http://schemas.microsoft.com/office/drawing/2014/main" id="{76C6C007-142F-47BC-9DA7-5D1FBCB93E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41"/>
          <a:stretch/>
        </p:blipFill>
        <p:spPr>
          <a:xfrm>
            <a:off x="0" y="-1"/>
            <a:ext cx="12192802" cy="16906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214" y="182561"/>
            <a:ext cx="9923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B529C5-ED46-4573-8F65-C38EDFDB2F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981" y="260075"/>
            <a:ext cx="1164437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89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694C7-3747-2F41-8F7C-6DD14A9DFF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50BEAE-9A8A-F347-8720-35BC22690F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A29113-FBE8-2944-AAD7-9F3D40CE5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B71B-563B-CB48-AD31-D4E4B0B64B93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0B3677-1DA7-1444-AFD4-D1849C648CB7}"/>
              </a:ext>
            </a:extLst>
          </p:cNvPr>
          <p:cNvSpPr/>
          <p:nvPr userDrawn="1"/>
        </p:nvSpPr>
        <p:spPr>
          <a:xfrm>
            <a:off x="0" y="6511636"/>
            <a:ext cx="12192000" cy="346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295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567C77-89CD-CA41-BEAA-F479C4745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1E526A-1E68-5146-A316-C6FF23505B89}" type="datetime1">
              <a:rPr lang="en-CA" smtClean="0"/>
              <a:t>2022-10-07</a:t>
            </a:fld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CC02B3-C3A1-ED4A-B1C2-E756DE6C9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954071-CB92-3D40-BD6D-1B34017D3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B71B-563B-CB48-AD31-D4E4B0B64B93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C09F15-51E0-704B-9E93-64A7C1DD3923}"/>
              </a:ext>
            </a:extLst>
          </p:cNvPr>
          <p:cNvSpPr/>
          <p:nvPr userDrawn="1"/>
        </p:nvSpPr>
        <p:spPr>
          <a:xfrm>
            <a:off x="0" y="0"/>
            <a:ext cx="12234553" cy="6858000"/>
          </a:xfrm>
          <a:prstGeom prst="rect">
            <a:avLst/>
          </a:prstGeom>
          <a:solidFill>
            <a:srgbClr val="00D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84BF2E1-BE73-104A-9939-6E6052DE2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501" y="2766218"/>
            <a:ext cx="6286995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41523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567C77-89CD-CA41-BEAA-F479C4745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1E526A-1E68-5146-A316-C6FF23505B89}" type="datetime1">
              <a:rPr lang="en-CA" smtClean="0"/>
              <a:t>2022-10-07</a:t>
            </a:fld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CC02B3-C3A1-ED4A-B1C2-E756DE6C9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954071-CB92-3D40-BD6D-1B34017D3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B71B-563B-CB48-AD31-D4E4B0B64B93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C09F15-51E0-704B-9E93-64A7C1DD3923}"/>
              </a:ext>
            </a:extLst>
          </p:cNvPr>
          <p:cNvSpPr/>
          <p:nvPr userDrawn="1"/>
        </p:nvSpPr>
        <p:spPr>
          <a:xfrm>
            <a:off x="0" y="0"/>
            <a:ext cx="1223455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23E74A-AA60-F142-A702-D07A092501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81718" y="2036476"/>
            <a:ext cx="2828564" cy="278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65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5189C-A65B-EB45-A324-3D9DB8E07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9305"/>
            <a:ext cx="481043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F7337E-6053-CA4B-8F75-424F3AC4C2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5B71B-563B-CB48-AD31-D4E4B0B64B93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C254116-49BB-E64F-97DE-8BBF89614F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975794"/>
            <a:ext cx="4810432" cy="3380556"/>
          </a:xfrm>
        </p:spPr>
        <p:txBody>
          <a:bodyPr>
            <a:normAutofit/>
          </a:bodyPr>
          <a:lstStyle>
            <a:lvl1pPr>
              <a:buClr>
                <a:srgbClr val="00D0FF"/>
              </a:buClr>
              <a:defRPr sz="2400"/>
            </a:lvl1pPr>
            <a:lvl2pPr>
              <a:buClr>
                <a:srgbClr val="00D0FF"/>
              </a:buClr>
              <a:defRPr sz="2000"/>
            </a:lvl2pPr>
            <a:lvl3pPr>
              <a:buClr>
                <a:srgbClr val="00D0FF"/>
              </a:buClr>
              <a:defRPr sz="1800"/>
            </a:lvl3pPr>
            <a:lvl4pPr>
              <a:buClr>
                <a:srgbClr val="00D0FF"/>
              </a:buClr>
              <a:defRPr sz="1600"/>
            </a:lvl4pPr>
            <a:lvl5pPr>
              <a:buClr>
                <a:srgbClr val="00D0FF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FA19BB5-D268-6340-B7E0-3BD10D4664ED}"/>
              </a:ext>
            </a:extLst>
          </p:cNvPr>
          <p:cNvGrpSpPr/>
          <p:nvPr userDrawn="1"/>
        </p:nvGrpSpPr>
        <p:grpSpPr>
          <a:xfrm>
            <a:off x="0" y="6721474"/>
            <a:ext cx="6095999" cy="153080"/>
            <a:chOff x="0" y="6704920"/>
            <a:chExt cx="12192000" cy="16101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0196E7B-497F-F545-8439-2297345644EC}"/>
                </a:ext>
              </a:extLst>
            </p:cNvPr>
            <p:cNvSpPr/>
            <p:nvPr userDrawn="1"/>
          </p:nvSpPr>
          <p:spPr>
            <a:xfrm>
              <a:off x="0" y="6704921"/>
              <a:ext cx="3029432" cy="159429"/>
            </a:xfrm>
            <a:prstGeom prst="rect">
              <a:avLst/>
            </a:prstGeom>
            <a:solidFill>
              <a:srgbClr val="0E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489E346-8871-FB49-9AC4-71CF0180EF2B}"/>
                </a:ext>
              </a:extLst>
            </p:cNvPr>
            <p:cNvSpPr/>
            <p:nvPr userDrawn="1"/>
          </p:nvSpPr>
          <p:spPr>
            <a:xfrm>
              <a:off x="3029432" y="6704920"/>
              <a:ext cx="3029432" cy="159429"/>
            </a:xfrm>
            <a:prstGeom prst="rect">
              <a:avLst/>
            </a:prstGeom>
            <a:solidFill>
              <a:srgbClr val="FEFF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AFF9B6-BED9-5F46-94A0-916E187C6BFE}"/>
                </a:ext>
              </a:extLst>
            </p:cNvPr>
            <p:cNvSpPr/>
            <p:nvPr userDrawn="1"/>
          </p:nvSpPr>
          <p:spPr>
            <a:xfrm>
              <a:off x="9088296" y="6706505"/>
              <a:ext cx="3103704" cy="15942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C91AF065-BFA8-8E4F-887A-AD1375C2DDEA}"/>
              </a:ext>
            </a:extLst>
          </p:cNvPr>
          <p:cNvSpPr/>
          <p:nvPr userDrawn="1"/>
        </p:nvSpPr>
        <p:spPr>
          <a:xfrm>
            <a:off x="0" y="6511636"/>
            <a:ext cx="12192000" cy="346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AD72743-0815-964B-AA0C-33975AD3836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5999" y="0"/>
            <a:ext cx="6096001" cy="68580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45005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F1558-3B28-5B48-82F5-4C1925C14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1CB2F-6C5A-A34C-8F8F-E09F18EDCD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1D168-9C51-0A4D-AEA1-AEBE39960C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BAD7-027C-354D-AB94-4DE711053C8A}" type="datetime1">
              <a:rPr lang="en-CA" smtClean="0"/>
              <a:t>2022-10-07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EF07C-587F-164F-9FAE-13E79D875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84C22-25AC-7D4F-A1FC-3F066B4B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B71B-563B-CB48-AD31-D4E4B0B64B9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10876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07C3D-7ED6-654E-9B06-03A53C4A9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C3186F-CD89-0242-8DA7-173890774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EE870-B838-4749-AC3C-1D60716061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52C112-9D1A-9B4E-8B8A-8FEA7A46AF5B}" type="datetime1">
              <a:rPr lang="en-CA" smtClean="0"/>
              <a:t>2022-10-07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5ABA3-8BF5-F547-BF4C-8C5730CB8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58F9E2-AFE6-D240-8C93-F511FD6A4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B71B-563B-CB48-AD31-D4E4B0B64B9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19892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5E062-2C1E-D34B-863D-251F5186B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D0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927B6-48B0-D84D-93BA-32E490196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buClr>
                <a:srgbClr val="00D0FF"/>
              </a:buCl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Clr>
                <a:srgbClr val="00D0FF"/>
              </a:buCl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0D0FF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0D0FF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0D0FF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C7671C-69E7-3B47-B354-BEF61E12C6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buClr>
                <a:srgbClr val="00D0FF"/>
              </a:buCl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Clr>
                <a:srgbClr val="00D0FF"/>
              </a:buCl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0D0FF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0D0FF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0D0FF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33C9DD-9047-FB4B-8E4C-E0613072F3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024892-B0DE-2845-87FA-16702F931F06}" type="datetime1">
              <a:rPr lang="en-CA" smtClean="0"/>
              <a:t>2022-10-07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7581D1-BE56-F647-9FF9-C5292BDB0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150D63-7F79-0946-952D-FE88E222B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B71B-563B-CB48-AD31-D4E4B0B64B9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94270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E666B-C78F-A44E-A5E9-F2B8AE879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53B30E-0F87-194B-96AE-EA5F62CF1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7FE3A4-040E-B848-85D2-FEECA657F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8B5303-F40C-D945-8C54-B48C465EDF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A64ED4-EBC5-E243-9BAF-63286CE4D9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3D2AC5-DB4F-7A47-B0E2-D7A778C6A6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EAFF97-663A-7F43-A596-7E88869A084B}" type="datetime1">
              <a:rPr lang="en-CA" smtClean="0"/>
              <a:t>2022-10-07</a:t>
            </a:fld>
            <a:endParaRPr lang="en-CA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C8FE19-2A20-D44A-91BC-538328135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79841-5DA3-2F4D-8F19-0D01F62D5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B71B-563B-CB48-AD31-D4E4B0B64B9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45772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ACC93A-2FD1-6148-B1D7-75CE7C8EA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2BD45B-5536-494B-978E-9F648994FC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AE75A-B84A-6842-A379-8C180A776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8A5B71B-563B-CB48-AD31-D4E4B0B64B93}" type="slidenum">
              <a:rPr lang="en-CA" smtClean="0"/>
              <a:pPr/>
              <a:t>‹#›</a:t>
            </a:fld>
            <a:endParaRPr lang="en-CA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60EAC12-B293-444E-80B4-0ABE47175199}"/>
              </a:ext>
            </a:extLst>
          </p:cNvPr>
          <p:cNvGrpSpPr/>
          <p:nvPr userDrawn="1"/>
        </p:nvGrpSpPr>
        <p:grpSpPr>
          <a:xfrm>
            <a:off x="0" y="6704919"/>
            <a:ext cx="12192000" cy="161015"/>
            <a:chOff x="0" y="6704919"/>
            <a:chExt cx="12192000" cy="16101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3AF7D2C-4772-E144-BC04-6EC85640D227}"/>
                </a:ext>
              </a:extLst>
            </p:cNvPr>
            <p:cNvSpPr/>
            <p:nvPr userDrawn="1"/>
          </p:nvSpPr>
          <p:spPr>
            <a:xfrm>
              <a:off x="0" y="6704921"/>
              <a:ext cx="3029432" cy="159429"/>
            </a:xfrm>
            <a:prstGeom prst="rect">
              <a:avLst/>
            </a:prstGeom>
            <a:solidFill>
              <a:srgbClr val="0E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193E5F2-FA37-A041-A8D7-9D7AB52DADE9}"/>
                </a:ext>
              </a:extLst>
            </p:cNvPr>
            <p:cNvSpPr/>
            <p:nvPr userDrawn="1"/>
          </p:nvSpPr>
          <p:spPr>
            <a:xfrm>
              <a:off x="3029432" y="6704920"/>
              <a:ext cx="3029432" cy="159429"/>
            </a:xfrm>
            <a:prstGeom prst="rect">
              <a:avLst/>
            </a:prstGeom>
            <a:solidFill>
              <a:srgbClr val="FEFF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462BABA-945A-9244-9107-0F8F80FB1FB9}"/>
                </a:ext>
              </a:extLst>
            </p:cNvPr>
            <p:cNvSpPr/>
            <p:nvPr userDrawn="1"/>
          </p:nvSpPr>
          <p:spPr>
            <a:xfrm>
              <a:off x="6058864" y="6704919"/>
              <a:ext cx="3029432" cy="159429"/>
            </a:xfrm>
            <a:prstGeom prst="rect">
              <a:avLst/>
            </a:prstGeom>
            <a:solidFill>
              <a:srgbClr val="FF0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5408FBA-E009-4D4B-AD12-3D6B9DB712F7}"/>
                </a:ext>
              </a:extLst>
            </p:cNvPr>
            <p:cNvSpPr/>
            <p:nvPr userDrawn="1"/>
          </p:nvSpPr>
          <p:spPr>
            <a:xfrm>
              <a:off x="9088296" y="6706505"/>
              <a:ext cx="3103704" cy="15942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137413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69" r:id="rId3"/>
    <p:sldLayoutId id="2147483672" r:id="rId4"/>
    <p:sldLayoutId id="2147483670" r:id="rId5"/>
    <p:sldLayoutId id="2147483674" r:id="rId6"/>
    <p:sldLayoutId id="2147483651" r:id="rId7"/>
    <p:sldLayoutId id="2147483652" r:id="rId8"/>
    <p:sldLayoutId id="2147483653" r:id="rId9"/>
    <p:sldLayoutId id="2147483654" r:id="rId10"/>
    <p:sldLayoutId id="2147483675" r:id="rId11"/>
    <p:sldLayoutId id="2147483656" r:id="rId12"/>
    <p:sldLayoutId id="2147483657" r:id="rId13"/>
    <p:sldLayoutId id="2147483658" r:id="rId14"/>
    <p:sldLayoutId id="2147483659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0D0FF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1027" name="Rectangle 15"/>
          <p:cNvSpPr>
            <a:spLocks noChangeArrowheads="1"/>
          </p:cNvSpPr>
          <p:nvPr/>
        </p:nvSpPr>
        <p:spPr bwMode="white">
          <a:xfrm>
            <a:off x="0" y="1"/>
            <a:ext cx="12192000" cy="1393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102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1029" name="Rectangle 18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721601" y="6405564"/>
            <a:ext cx="405976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Georgia" pitchFamily="-107" charset="0"/>
                <a:ea typeface="ＭＳ Ｐゴシック" pitchFamily="-107" charset="-128"/>
              </a:defRPr>
            </a:lvl1pPr>
          </a:lstStyle>
          <a:p>
            <a:pPr>
              <a:defRPr/>
            </a:pPr>
            <a:fld id="{B68B1D36-51F5-4C4D-AACA-0667B3B45EB0}" type="datetime1">
              <a:rPr lang="en-US"/>
              <a:pPr>
                <a:defRPr/>
              </a:pPr>
              <a:t>10/7/2022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6400" y="6410326"/>
            <a:ext cx="8026400" cy="366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latin typeface="Georgia" pitchFamily="-107" charset="0"/>
                <a:ea typeface="ＭＳ Ｐゴシック" pitchFamily="-107" charset="-128"/>
              </a:defRPr>
            </a:lvl1pPr>
          </a:lstStyle>
          <a:p>
            <a:pPr>
              <a:defRPr/>
            </a:pPr>
            <a:r>
              <a:rPr lang="en-CA" dirty="0"/>
              <a:t>Atlantic First Nations Water Authority                                                                             www.apcfnc.ca</a:t>
            </a:r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203200" y="1276350"/>
            <a:ext cx="11777133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689600" y="955675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816600" y="1050925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5791200" y="1039814"/>
            <a:ext cx="609600" cy="441325"/>
          </a:xfrm>
          <a:prstGeom prst="rect">
            <a:avLst/>
          </a:prstGeom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>
                <a:solidFill>
                  <a:srgbClr val="AB2627"/>
                </a:solidFill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15EEA560-E9F9-47B5-92CD-AA8D9AEBF75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038" name="Title Placeholder 21"/>
          <p:cNvSpPr>
            <a:spLocks noGrp="1"/>
          </p:cNvSpPr>
          <p:nvPr>
            <p:ph type="title"/>
          </p:nvPr>
        </p:nvSpPr>
        <p:spPr bwMode="auto">
          <a:xfrm>
            <a:off x="402167" y="228601"/>
            <a:ext cx="113792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3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02167" y="1524000"/>
            <a:ext cx="113792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10864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2" r:id="rId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AB2627"/>
          </a:solidFill>
          <a:latin typeface="+mj-lt"/>
          <a:ea typeface="ＭＳ Ｐゴシック" pitchFamily="-107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AB2627"/>
          </a:solidFill>
          <a:latin typeface="Georgia" pitchFamily="18" charset="0"/>
          <a:ea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AB2627"/>
          </a:solidFill>
          <a:latin typeface="Georgia" pitchFamily="18" charset="0"/>
          <a:ea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AB2627"/>
          </a:solidFill>
          <a:latin typeface="Georgia" pitchFamily="18" charset="0"/>
          <a:ea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AB2627"/>
          </a:solidFill>
          <a:latin typeface="Georgia" pitchFamily="18" charset="0"/>
          <a:ea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AB2627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AB2627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AB2627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AB2627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7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"/>
        <a:defRPr sz="2200" kern="1200">
          <a:solidFill>
            <a:schemeClr val="tx2"/>
          </a:solidFill>
          <a:latin typeface="+mn-lt"/>
          <a:ea typeface="ＭＳ Ｐゴシック" pitchFamily="-107" charset="-128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SzPct val="75000"/>
        <a:buFont typeface="Wingdings 2" panose="05020102010507070707" pitchFamily="18" charset="2"/>
        <a:buChar char=""/>
        <a:defRPr sz="20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SzPct val="70000"/>
        <a:buFont typeface="Wingdings" panose="05000000000000000000" pitchFamily="2" charset="2"/>
        <a:buChar char=""/>
        <a:defRPr sz="2000" kern="1200">
          <a:solidFill>
            <a:schemeClr val="tx2"/>
          </a:solidFill>
          <a:latin typeface="+mn-lt"/>
          <a:ea typeface="ＭＳ Ｐゴシック" pitchFamily="-107" charset="-128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964305"/>
        </a:buClr>
        <a:buChar char="•"/>
        <a:defRPr sz="20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04E82-3043-4E25-BAFD-BBB5CE994CF0}" type="datetimeFigureOut">
              <a:rPr lang="en-CA" smtClean="0"/>
              <a:t>2022-10-07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DA26A-7F57-4355-8C38-65F26220021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3930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ec.ss.ec.gc.ca/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youtu.be/xSlTL-O5Qcs?list=PLF90V7foF0CemVXJIRj4IlNIgIoRguRA7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mailto:mt.grant@ec.gc.ca" TargetMode="Externa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.ca/en/environment-climate-change/services/environmental-enforcement/publications/compliance-enforcement-policy-fisheries-act.html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9291A-BEBD-BF4B-90CE-E2B7AF3AF5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3040" y="1629229"/>
            <a:ext cx="6269983" cy="2387600"/>
          </a:xfrm>
        </p:spPr>
        <p:txBody>
          <a:bodyPr>
            <a:normAutofit fontScale="90000"/>
          </a:bodyPr>
          <a:lstStyle/>
          <a:p>
            <a:pPr algn="ctr"/>
            <a:r>
              <a:rPr lang="en-CA" sz="3600" b="1" dirty="0">
                <a:solidFill>
                  <a:srgbClr val="00D0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Update on </a:t>
            </a:r>
            <a:br>
              <a:rPr lang="en-CA" sz="3600" b="1" dirty="0">
                <a:solidFill>
                  <a:srgbClr val="00D0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CA" sz="3600" b="1" dirty="0">
                <a:solidFill>
                  <a:srgbClr val="00D0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Regulatory Compliance Program for Wastewater</a:t>
            </a:r>
            <a:br>
              <a:rPr lang="en-US" sz="4400" dirty="0"/>
            </a:br>
            <a:endParaRPr lang="en-US" sz="4400" b="1" dirty="0">
              <a:solidFill>
                <a:srgbClr val="00D0FF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20C83C-BA3A-5649-A899-7DB66D6D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52931" y="3573009"/>
            <a:ext cx="6036611" cy="1655762"/>
          </a:xfrm>
        </p:spPr>
        <p:txBody>
          <a:bodyPr>
            <a:normAutofit fontScale="85000" lnSpcReduction="20000"/>
          </a:bodyPr>
          <a:lstStyle/>
          <a:p>
            <a:pPr algn="l"/>
            <a:endParaRPr lang="en-CA" dirty="0"/>
          </a:p>
          <a:p>
            <a:r>
              <a:rPr lang="en-CA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Operator Workshop, Moncton, NB</a:t>
            </a:r>
          </a:p>
          <a:p>
            <a:r>
              <a:rPr lang="en-CA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October 12, 2022</a:t>
            </a:r>
          </a:p>
          <a:p>
            <a:r>
              <a:rPr lang="en-CA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Carl Yates, interim CEO</a:t>
            </a:r>
          </a:p>
          <a:p>
            <a:pPr algn="l"/>
            <a:endParaRPr lang="en-US" sz="3100" b="1" dirty="0"/>
          </a:p>
          <a:p>
            <a:pPr algn="l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6D9DE5-E44E-F445-9696-F65AC934F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050" y="1357461"/>
            <a:ext cx="4207813" cy="414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712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0DA46-637F-4192-9EC4-BD4475ABA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Monitoring and Sampling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E2588-216A-42C9-ADBD-024DFA6ACF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13650" indent="-288838">
              <a:lnSpc>
                <a:spcPct val="100000"/>
              </a:lnSpc>
              <a:spcBef>
                <a:spcPts val="381"/>
              </a:spcBef>
              <a:buSzPct val="118181"/>
              <a:buChar char="•"/>
              <a:tabLst>
                <a:tab pos="313650" algn="l"/>
                <a:tab pos="314286" algn="l"/>
              </a:tabLst>
            </a:pPr>
            <a:r>
              <a:rPr lang="en-US" sz="2204" dirty="0">
                <a:latin typeface="Arial"/>
                <a:cs typeface="Arial"/>
              </a:rPr>
              <a:t>Monitoring</a:t>
            </a:r>
            <a:r>
              <a:rPr lang="en-US" sz="2204" spc="-105" dirty="0">
                <a:latin typeface="Arial"/>
                <a:cs typeface="Arial"/>
              </a:rPr>
              <a:t> </a:t>
            </a:r>
            <a:r>
              <a:rPr lang="en-US" sz="2204" dirty="0">
                <a:latin typeface="Arial"/>
                <a:cs typeface="Arial"/>
              </a:rPr>
              <a:t>requirements</a:t>
            </a:r>
            <a:r>
              <a:rPr lang="en-US" sz="2204" spc="-90" dirty="0">
                <a:latin typeface="Arial"/>
                <a:cs typeface="Arial"/>
              </a:rPr>
              <a:t> </a:t>
            </a:r>
            <a:r>
              <a:rPr lang="en-US" sz="2204" spc="-10" dirty="0">
                <a:latin typeface="Arial"/>
                <a:cs typeface="Arial"/>
              </a:rPr>
              <a:t>include:</a:t>
            </a:r>
            <a:endParaRPr lang="en-US" sz="2204" dirty="0">
              <a:latin typeface="Arial"/>
              <a:cs typeface="Arial"/>
            </a:endParaRPr>
          </a:p>
          <a:p>
            <a:pPr marL="792077" lvl="1" indent="-288838">
              <a:lnSpc>
                <a:spcPct val="100000"/>
              </a:lnSpc>
              <a:spcBef>
                <a:spcPts val="240"/>
              </a:spcBef>
              <a:buClr>
                <a:srgbClr val="395F1B"/>
              </a:buClr>
              <a:buChar char="–"/>
              <a:tabLst>
                <a:tab pos="791441" algn="l"/>
                <a:tab pos="792077" algn="l"/>
              </a:tabLst>
            </a:pPr>
            <a:r>
              <a:rPr lang="en-US" sz="1904" dirty="0">
                <a:latin typeface="Arial"/>
                <a:cs typeface="Arial"/>
              </a:rPr>
              <a:t>Daily</a:t>
            </a:r>
            <a:r>
              <a:rPr lang="en-US" sz="1904" spc="-30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volume</a:t>
            </a:r>
            <a:r>
              <a:rPr lang="en-US" sz="1904" spc="-25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of</a:t>
            </a:r>
            <a:r>
              <a:rPr lang="en-US" sz="1904" spc="-50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influent</a:t>
            </a:r>
            <a:r>
              <a:rPr lang="en-US" sz="1904" spc="-25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or</a:t>
            </a:r>
            <a:r>
              <a:rPr lang="en-US" sz="1904" spc="-35" dirty="0">
                <a:latin typeface="Arial"/>
                <a:cs typeface="Arial"/>
              </a:rPr>
              <a:t> </a:t>
            </a:r>
            <a:r>
              <a:rPr lang="en-US" sz="1904" spc="-10" dirty="0">
                <a:latin typeface="Arial"/>
                <a:cs typeface="Arial"/>
              </a:rPr>
              <a:t>effluent</a:t>
            </a:r>
            <a:endParaRPr lang="en-US" sz="1904" dirty="0">
              <a:latin typeface="Arial"/>
              <a:cs typeface="Arial"/>
            </a:endParaRPr>
          </a:p>
          <a:p>
            <a:pPr marL="792077" marR="17814" lvl="1" indent="-288838">
              <a:lnSpc>
                <a:spcPts val="2054"/>
              </a:lnSpc>
              <a:spcBef>
                <a:spcPts val="485"/>
              </a:spcBef>
              <a:buClr>
                <a:srgbClr val="395F1B"/>
              </a:buClr>
              <a:buChar char="–"/>
              <a:tabLst>
                <a:tab pos="791441" algn="l"/>
                <a:tab pos="792077" algn="l"/>
              </a:tabLst>
            </a:pPr>
            <a:r>
              <a:rPr lang="en-US" sz="1904" dirty="0">
                <a:latin typeface="Arial"/>
                <a:cs typeface="Arial"/>
              </a:rPr>
              <a:t>Carbonaceous</a:t>
            </a:r>
            <a:r>
              <a:rPr lang="en-US" sz="1904" spc="-30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Biological</a:t>
            </a:r>
            <a:r>
              <a:rPr lang="en-US" sz="1904" spc="-40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Oxygen</a:t>
            </a:r>
            <a:r>
              <a:rPr lang="en-US" sz="1904" spc="-45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Demand</a:t>
            </a:r>
            <a:r>
              <a:rPr lang="en-US" sz="1904" spc="-50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(CBOD)</a:t>
            </a:r>
            <a:r>
              <a:rPr lang="en-US" sz="1904" spc="-75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and</a:t>
            </a:r>
            <a:r>
              <a:rPr lang="en-US" sz="1904" spc="-70" dirty="0">
                <a:latin typeface="Arial"/>
                <a:cs typeface="Arial"/>
              </a:rPr>
              <a:t> </a:t>
            </a:r>
            <a:r>
              <a:rPr lang="en-US" sz="1904" spc="-10" dirty="0">
                <a:latin typeface="Arial"/>
                <a:cs typeface="Arial"/>
              </a:rPr>
              <a:t>Suspended </a:t>
            </a:r>
            <a:r>
              <a:rPr lang="en-US" sz="1904" dirty="0">
                <a:latin typeface="Arial"/>
                <a:cs typeface="Arial"/>
              </a:rPr>
              <a:t>Solids</a:t>
            </a:r>
            <a:r>
              <a:rPr lang="en-US" sz="1904" spc="-60" dirty="0">
                <a:latin typeface="Arial"/>
                <a:cs typeface="Arial"/>
              </a:rPr>
              <a:t> </a:t>
            </a:r>
            <a:r>
              <a:rPr lang="en-US" sz="1904" spc="-20" dirty="0">
                <a:latin typeface="Arial"/>
                <a:cs typeface="Arial"/>
              </a:rPr>
              <a:t>(SS)</a:t>
            </a:r>
            <a:endParaRPr lang="en-US" sz="1904" dirty="0">
              <a:latin typeface="Arial"/>
              <a:cs typeface="Arial"/>
            </a:endParaRPr>
          </a:p>
          <a:p>
            <a:pPr marL="792077" marR="166050" lvl="1" indent="-288838">
              <a:lnSpc>
                <a:spcPts val="2054"/>
              </a:lnSpc>
              <a:spcBef>
                <a:spcPts val="460"/>
              </a:spcBef>
              <a:buClr>
                <a:srgbClr val="395F1B"/>
              </a:buClr>
              <a:buChar char="–"/>
              <a:tabLst>
                <a:tab pos="791441" algn="l"/>
                <a:tab pos="792077" algn="l"/>
              </a:tabLst>
            </a:pPr>
            <a:r>
              <a:rPr lang="en-US" sz="1904" dirty="0">
                <a:latin typeface="Arial"/>
                <a:cs typeface="Arial"/>
              </a:rPr>
              <a:t>Acute</a:t>
            </a:r>
            <a:r>
              <a:rPr lang="en-US" sz="1904" spc="-50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lethality</a:t>
            </a:r>
            <a:r>
              <a:rPr lang="en-US" sz="1904" spc="-35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monitoring</a:t>
            </a:r>
            <a:r>
              <a:rPr lang="en-US" sz="1904" spc="-10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for</a:t>
            </a:r>
            <a:r>
              <a:rPr lang="en-US" sz="1904" spc="-55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systems</a:t>
            </a:r>
            <a:r>
              <a:rPr lang="en-US" sz="1904" spc="-55" dirty="0">
                <a:latin typeface="Arial"/>
                <a:cs typeface="Arial"/>
              </a:rPr>
              <a:t> </a:t>
            </a:r>
            <a:r>
              <a:rPr lang="en-US" sz="1904" dirty="0">
                <a:latin typeface="Wingdings"/>
                <a:cs typeface="Wingdings"/>
              </a:rPr>
              <a:t></a:t>
            </a:r>
            <a:r>
              <a:rPr lang="en-US" sz="1904" spc="-10" dirty="0">
                <a:latin typeface="Times New Roman"/>
                <a:cs typeface="Times New Roman"/>
              </a:rPr>
              <a:t> </a:t>
            </a:r>
            <a:r>
              <a:rPr lang="en-US" sz="1904" dirty="0">
                <a:latin typeface="Arial"/>
                <a:cs typeface="Arial"/>
              </a:rPr>
              <a:t>only</a:t>
            </a:r>
            <a:r>
              <a:rPr lang="en-US" sz="1904" spc="-40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required</a:t>
            </a:r>
            <a:r>
              <a:rPr lang="en-US" sz="1904" spc="-20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for</a:t>
            </a:r>
            <a:r>
              <a:rPr lang="en-US" sz="1904" spc="-60" dirty="0">
                <a:latin typeface="Arial"/>
                <a:cs typeface="Arial"/>
              </a:rPr>
              <a:t> </a:t>
            </a:r>
            <a:r>
              <a:rPr lang="en-US" sz="1904" spc="-10" dirty="0">
                <a:latin typeface="Arial"/>
                <a:cs typeface="Arial"/>
              </a:rPr>
              <a:t>systems </a:t>
            </a:r>
            <a:r>
              <a:rPr lang="en-US" sz="1904" dirty="0">
                <a:latin typeface="Arial"/>
                <a:cs typeface="Arial"/>
              </a:rPr>
              <a:t>depositing</a:t>
            </a:r>
            <a:r>
              <a:rPr lang="en-US" sz="1904" spc="-10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&gt;</a:t>
            </a:r>
            <a:r>
              <a:rPr lang="en-US" sz="1904" spc="-60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2,500</a:t>
            </a:r>
            <a:r>
              <a:rPr lang="en-US" sz="1904" spc="-35" dirty="0">
                <a:latin typeface="Arial"/>
                <a:cs typeface="Arial"/>
              </a:rPr>
              <a:t> </a:t>
            </a:r>
            <a:r>
              <a:rPr lang="en-US" sz="1904" spc="-20" dirty="0">
                <a:latin typeface="Arial"/>
                <a:cs typeface="Arial"/>
              </a:rPr>
              <a:t>m</a:t>
            </a:r>
            <a:r>
              <a:rPr lang="en-US" sz="1879" spc="-30" baseline="26666" dirty="0">
                <a:latin typeface="Arial"/>
                <a:cs typeface="Arial"/>
              </a:rPr>
              <a:t>3</a:t>
            </a:r>
            <a:r>
              <a:rPr lang="en-US" sz="1904" spc="-20" dirty="0">
                <a:latin typeface="Arial"/>
                <a:cs typeface="Arial"/>
              </a:rPr>
              <a:t>/d</a:t>
            </a:r>
            <a:endParaRPr lang="en-US" sz="1904" dirty="0">
              <a:latin typeface="Arial"/>
              <a:cs typeface="Arial"/>
            </a:endParaRPr>
          </a:p>
          <a:p>
            <a:pPr marL="792077" marR="339734" lvl="1" indent="-288838">
              <a:lnSpc>
                <a:spcPts val="2054"/>
              </a:lnSpc>
              <a:spcBef>
                <a:spcPts val="460"/>
              </a:spcBef>
              <a:buClr>
                <a:srgbClr val="395F1B"/>
              </a:buClr>
              <a:buChar char="–"/>
              <a:tabLst>
                <a:tab pos="791441" algn="l"/>
                <a:tab pos="792077" algn="l"/>
              </a:tabLst>
            </a:pPr>
            <a:r>
              <a:rPr lang="en-US" sz="1904" spc="-20" dirty="0">
                <a:latin typeface="Arial"/>
                <a:cs typeface="Arial"/>
              </a:rPr>
              <a:t>Un-</a:t>
            </a:r>
            <a:r>
              <a:rPr lang="en-US" sz="1904" dirty="0">
                <a:latin typeface="Arial"/>
                <a:cs typeface="Arial"/>
              </a:rPr>
              <a:t>ionized</a:t>
            </a:r>
            <a:r>
              <a:rPr lang="en-US" sz="1904" spc="-35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Ammonia</a:t>
            </a:r>
            <a:r>
              <a:rPr lang="en-US" sz="1904" spc="-45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(NH</a:t>
            </a:r>
            <a:r>
              <a:rPr lang="en-US" sz="1879" baseline="-20000" dirty="0">
                <a:latin typeface="Arial"/>
                <a:cs typeface="Arial"/>
              </a:rPr>
              <a:t>3</a:t>
            </a:r>
            <a:r>
              <a:rPr lang="en-US" sz="1904" dirty="0">
                <a:latin typeface="Arial"/>
                <a:cs typeface="Arial"/>
              </a:rPr>
              <a:t>)</a:t>
            </a:r>
            <a:r>
              <a:rPr lang="en-US" sz="1904" spc="-80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monitoring</a:t>
            </a:r>
            <a:r>
              <a:rPr lang="en-US" sz="1904" spc="-35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requirements</a:t>
            </a:r>
            <a:r>
              <a:rPr lang="en-US" sz="1904" spc="-35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ended</a:t>
            </a:r>
            <a:r>
              <a:rPr lang="en-US" sz="1904" spc="-55" dirty="0">
                <a:latin typeface="Arial"/>
                <a:cs typeface="Arial"/>
              </a:rPr>
              <a:t> </a:t>
            </a:r>
            <a:r>
              <a:rPr lang="en-US" sz="1904" spc="-20" dirty="0">
                <a:latin typeface="Arial"/>
                <a:cs typeface="Arial"/>
              </a:rPr>
              <a:t>June </a:t>
            </a:r>
            <a:r>
              <a:rPr lang="en-US" sz="1904" dirty="0">
                <a:latin typeface="Arial"/>
                <a:cs typeface="Arial"/>
              </a:rPr>
              <a:t>30,</a:t>
            </a:r>
            <a:r>
              <a:rPr lang="en-US" sz="1904" spc="-20" dirty="0">
                <a:latin typeface="Arial"/>
                <a:cs typeface="Arial"/>
              </a:rPr>
              <a:t> 2014</a:t>
            </a:r>
            <a:endParaRPr lang="en-US" sz="1904" dirty="0">
              <a:latin typeface="Arial"/>
              <a:cs typeface="Arial"/>
            </a:endParaRPr>
          </a:p>
          <a:p>
            <a:pPr marL="792077" lvl="1" indent="-288838">
              <a:lnSpc>
                <a:spcPct val="100000"/>
              </a:lnSpc>
              <a:spcBef>
                <a:spcPts val="200"/>
              </a:spcBef>
              <a:buClr>
                <a:srgbClr val="395F1B"/>
              </a:buClr>
              <a:buChar char="–"/>
              <a:tabLst>
                <a:tab pos="791441" algn="l"/>
                <a:tab pos="792077" algn="l"/>
              </a:tabLst>
            </a:pPr>
            <a:r>
              <a:rPr lang="en-US" sz="1904" dirty="0">
                <a:latin typeface="Arial"/>
                <a:cs typeface="Arial"/>
              </a:rPr>
              <a:t>Must</a:t>
            </a:r>
            <a:r>
              <a:rPr lang="en-US" sz="1904" spc="-60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meet</a:t>
            </a:r>
            <a:r>
              <a:rPr lang="en-US" sz="1904" spc="-45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the</a:t>
            </a:r>
            <a:r>
              <a:rPr lang="en-US" sz="1904" spc="-40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average</a:t>
            </a:r>
            <a:r>
              <a:rPr lang="en-US" sz="1904" spc="-25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Total</a:t>
            </a:r>
            <a:r>
              <a:rPr lang="en-US" sz="1904" spc="-55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Residual</a:t>
            </a:r>
            <a:r>
              <a:rPr lang="en-US" sz="1904" spc="-20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Chlorine</a:t>
            </a:r>
            <a:r>
              <a:rPr lang="en-US" sz="1904" spc="-15" dirty="0">
                <a:latin typeface="Arial"/>
                <a:cs typeface="Arial"/>
              </a:rPr>
              <a:t> </a:t>
            </a:r>
            <a:r>
              <a:rPr lang="en-US" sz="1904" spc="-10" dirty="0">
                <a:latin typeface="Arial"/>
                <a:cs typeface="Arial"/>
              </a:rPr>
              <a:t>(TRC)</a:t>
            </a:r>
            <a:endParaRPr lang="en-US" sz="1904" dirty="0">
              <a:latin typeface="Arial"/>
              <a:cs typeface="Arial"/>
            </a:endParaRPr>
          </a:p>
          <a:p>
            <a:pPr marL="941586">
              <a:lnSpc>
                <a:spcPct val="100000"/>
              </a:lnSpc>
              <a:spcBef>
                <a:spcPts val="254"/>
              </a:spcBef>
            </a:pPr>
            <a:r>
              <a:rPr lang="en-US" sz="2204" dirty="0">
                <a:latin typeface="Arial"/>
                <a:cs typeface="Arial"/>
              </a:rPr>
              <a:t>*</a:t>
            </a:r>
            <a:r>
              <a:rPr lang="en-US" sz="2204" spc="-50" dirty="0">
                <a:latin typeface="Arial"/>
                <a:cs typeface="Arial"/>
              </a:rPr>
              <a:t> </a:t>
            </a:r>
            <a:r>
              <a:rPr lang="en-US" sz="1904" dirty="0">
                <a:solidFill>
                  <a:srgbClr val="FF0000"/>
                </a:solidFill>
                <a:latin typeface="Arial"/>
                <a:cs typeface="Arial"/>
              </a:rPr>
              <a:t>came</a:t>
            </a:r>
            <a:r>
              <a:rPr lang="en-US" sz="1904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904" dirty="0">
                <a:solidFill>
                  <a:srgbClr val="FF0000"/>
                </a:solidFill>
                <a:latin typeface="Arial"/>
                <a:cs typeface="Arial"/>
              </a:rPr>
              <a:t>into</a:t>
            </a:r>
            <a:r>
              <a:rPr lang="en-US" sz="1904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904" dirty="0">
                <a:solidFill>
                  <a:srgbClr val="FF0000"/>
                </a:solidFill>
                <a:latin typeface="Arial"/>
                <a:cs typeface="Arial"/>
              </a:rPr>
              <a:t>force</a:t>
            </a:r>
            <a:r>
              <a:rPr lang="en-US" sz="1904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904" dirty="0">
                <a:solidFill>
                  <a:srgbClr val="FF0000"/>
                </a:solidFill>
                <a:latin typeface="Arial"/>
                <a:cs typeface="Arial"/>
              </a:rPr>
              <a:t>January</a:t>
            </a:r>
            <a:r>
              <a:rPr lang="en-US" sz="1904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904" dirty="0">
                <a:solidFill>
                  <a:srgbClr val="FF0000"/>
                </a:solidFill>
                <a:latin typeface="Arial"/>
                <a:cs typeface="Arial"/>
              </a:rPr>
              <a:t>1,</a:t>
            </a:r>
            <a:r>
              <a:rPr lang="en-US" sz="1904"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904" spc="-20" dirty="0">
                <a:solidFill>
                  <a:srgbClr val="FF0000"/>
                </a:solidFill>
                <a:latin typeface="Arial"/>
                <a:cs typeface="Arial"/>
              </a:rPr>
              <a:t>2021</a:t>
            </a:r>
            <a:endParaRPr lang="en-US" sz="1904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US" sz="2354" dirty="0">
              <a:latin typeface="Arial"/>
              <a:cs typeface="Arial"/>
            </a:endParaRPr>
          </a:p>
          <a:p>
            <a:pPr marL="313650" indent="-288838">
              <a:lnSpc>
                <a:spcPct val="100000"/>
              </a:lnSpc>
              <a:spcBef>
                <a:spcPts val="5"/>
              </a:spcBef>
              <a:buSzPct val="118421"/>
              <a:buChar char="•"/>
              <a:tabLst>
                <a:tab pos="313650" algn="l"/>
                <a:tab pos="314286" algn="l"/>
              </a:tabLst>
            </a:pPr>
            <a:r>
              <a:rPr lang="en-US" sz="1904" dirty="0">
                <a:latin typeface="Arial"/>
                <a:cs typeface="Arial"/>
              </a:rPr>
              <a:t>Accredited</a:t>
            </a:r>
            <a:r>
              <a:rPr lang="en-US" sz="1904" spc="-45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laboratory</a:t>
            </a:r>
            <a:r>
              <a:rPr lang="en-US" sz="1904" spc="-40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required</a:t>
            </a:r>
            <a:r>
              <a:rPr lang="en-US" sz="1904" spc="-45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to</a:t>
            </a:r>
            <a:r>
              <a:rPr lang="en-US" sz="1904" spc="-75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conduct</a:t>
            </a:r>
            <a:r>
              <a:rPr lang="en-US" sz="1904" spc="-50" dirty="0">
                <a:latin typeface="Arial"/>
                <a:cs typeface="Arial"/>
              </a:rPr>
              <a:t> </a:t>
            </a:r>
            <a:r>
              <a:rPr lang="en-US" sz="1904" spc="-10" dirty="0">
                <a:latin typeface="Arial"/>
                <a:cs typeface="Arial"/>
              </a:rPr>
              <a:t>tests</a:t>
            </a:r>
            <a:endParaRPr lang="en-US" sz="1904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CD8E80-BF6A-4531-8604-9A4449C41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B71B-563B-CB48-AD31-D4E4B0B64B93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5282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52E76-F8A3-4B35-BD81-3ADEBB31E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dirty="0"/>
              <a:t>Transitional and Temporary </a:t>
            </a:r>
            <a:r>
              <a:rPr lang="en-CA" sz="4000" dirty="0" err="1"/>
              <a:t>Authorizarions</a:t>
            </a:r>
            <a:endParaRPr lang="en-CA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88106-6919-4B86-B647-C2E8ED7D2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/>
                <a:cs typeface="Arial"/>
              </a:rPr>
              <a:t>The</a:t>
            </a:r>
            <a:r>
              <a:rPr lang="en-US" sz="2800" spc="-4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Regulations</a:t>
            </a:r>
            <a:r>
              <a:rPr lang="en-US" sz="2800" spc="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provide</a:t>
            </a:r>
            <a:r>
              <a:rPr lang="en-US" sz="2800" spc="-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a</a:t>
            </a:r>
            <a:r>
              <a:rPr lang="en-US" sz="2800" spc="-2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mechanism</a:t>
            </a:r>
            <a:r>
              <a:rPr lang="en-US" sz="2800" spc="-1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to</a:t>
            </a:r>
            <a:r>
              <a:rPr lang="en-US" sz="2800" spc="-2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apply</a:t>
            </a:r>
            <a:r>
              <a:rPr lang="en-US" sz="2800" spc="-1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for</a:t>
            </a:r>
            <a:r>
              <a:rPr lang="en-US" sz="2800" spc="-3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authorizations </a:t>
            </a:r>
            <a:r>
              <a:rPr lang="en-US" sz="2800" spc="-25" dirty="0">
                <a:latin typeface="Arial"/>
                <a:cs typeface="Arial"/>
              </a:rPr>
              <a:t>for </a:t>
            </a:r>
            <a:r>
              <a:rPr lang="en-US" sz="2800" dirty="0">
                <a:latin typeface="Arial"/>
                <a:cs typeface="Arial"/>
              </a:rPr>
              <a:t>systems</a:t>
            </a:r>
            <a:r>
              <a:rPr lang="en-US" sz="2800" spc="-1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to</a:t>
            </a:r>
            <a:r>
              <a:rPr lang="en-US" sz="2800" spc="-4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deposit</a:t>
            </a:r>
            <a:r>
              <a:rPr lang="en-US" sz="2800" spc="-1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effluent</a:t>
            </a:r>
            <a:r>
              <a:rPr lang="en-US" sz="2800" spc="-1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that</a:t>
            </a:r>
            <a:r>
              <a:rPr lang="en-US" sz="2800" spc="-1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does</a:t>
            </a:r>
            <a:r>
              <a:rPr lang="en-US" sz="2800" spc="-2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not</a:t>
            </a:r>
            <a:r>
              <a:rPr lang="en-US" sz="2800" spc="-2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meet</a:t>
            </a:r>
            <a:r>
              <a:rPr lang="en-US" sz="2800" spc="-1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the</a:t>
            </a:r>
            <a:r>
              <a:rPr lang="en-US" sz="2800" spc="-3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quality</a:t>
            </a:r>
            <a:r>
              <a:rPr lang="en-US" sz="2800" spc="-1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standards</a:t>
            </a:r>
            <a:r>
              <a:rPr lang="en-US" sz="2800" spc="-1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at</a:t>
            </a:r>
            <a:r>
              <a:rPr lang="en-US" sz="2800" spc="-15" dirty="0">
                <a:latin typeface="Arial"/>
                <a:cs typeface="Arial"/>
              </a:rPr>
              <a:t> </a:t>
            </a:r>
            <a:r>
              <a:rPr lang="en-US" sz="2800" spc="-25" dirty="0">
                <a:latin typeface="Arial"/>
                <a:cs typeface="Arial"/>
              </a:rPr>
              <a:t>the </a:t>
            </a:r>
            <a:r>
              <a:rPr lang="en-US" sz="2800" dirty="0">
                <a:latin typeface="Arial"/>
                <a:cs typeface="Arial"/>
              </a:rPr>
              <a:t>final</a:t>
            </a:r>
            <a:r>
              <a:rPr lang="en-US" sz="2800" spc="-1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discharge</a:t>
            </a:r>
            <a:r>
              <a:rPr lang="en-US" sz="2800" spc="-15" dirty="0">
                <a:latin typeface="Arial"/>
                <a:cs typeface="Arial"/>
              </a:rPr>
              <a:t> </a:t>
            </a:r>
            <a:r>
              <a:rPr lang="en-US" sz="2800" spc="-20" dirty="0">
                <a:latin typeface="Arial"/>
                <a:cs typeface="Arial"/>
              </a:rPr>
              <a:t>point</a:t>
            </a:r>
            <a:endParaRPr lang="en-US" sz="2800" dirty="0">
              <a:latin typeface="Arial"/>
              <a:cs typeface="Arial"/>
            </a:endParaRPr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06E2F0-5FD1-432B-967F-307F37A09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B71B-563B-CB48-AD31-D4E4B0B64B93}" type="slidenum">
              <a:rPr lang="en-CA" smtClean="0"/>
              <a:t>11</a:t>
            </a:fld>
            <a:endParaRPr lang="en-CA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AC61A40-5BE9-6835-6B79-1FCF60DED0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501653"/>
              </p:ext>
            </p:extLst>
          </p:nvPr>
        </p:nvGraphicFramePr>
        <p:xfrm>
          <a:off x="2013358" y="3123293"/>
          <a:ext cx="7358035" cy="323305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909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67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655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sz="1500" b="1" spc="-10" dirty="0">
                          <a:latin typeface="Arial"/>
                          <a:cs typeface="Arial"/>
                        </a:rPr>
                        <a:t>Transitional</a:t>
                      </a:r>
                      <a:r>
                        <a:rPr sz="15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b="1" spc="-10" dirty="0">
                          <a:latin typeface="Arial"/>
                          <a:cs typeface="Arial"/>
                        </a:rPr>
                        <a:t>Authorization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28575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104139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Allowed</a:t>
                      </a:r>
                      <a:r>
                        <a:rPr sz="14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4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extended</a:t>
                      </a:r>
                      <a:r>
                        <a:rPr sz="14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compliance</a:t>
                      </a:r>
                      <a:r>
                        <a:rPr sz="14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timelines</a:t>
                      </a:r>
                      <a:r>
                        <a:rPr sz="14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25" dirty="0">
                          <a:latin typeface="Arial"/>
                          <a:cs typeface="Arial"/>
                        </a:rPr>
                        <a:t>for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systems</a:t>
                      </a:r>
                      <a:r>
                        <a:rPr sz="14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14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designed</a:t>
                      </a:r>
                      <a:r>
                        <a:rPr sz="14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4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meet</a:t>
                      </a:r>
                      <a:r>
                        <a:rPr sz="14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4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standards;</a:t>
                      </a:r>
                      <a:r>
                        <a:rPr sz="14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25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provide</a:t>
                      </a:r>
                      <a:r>
                        <a:rPr sz="14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time</a:t>
                      </a:r>
                      <a:r>
                        <a:rPr sz="14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4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plan</a:t>
                      </a:r>
                      <a:r>
                        <a:rPr sz="14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4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finance</a:t>
                      </a:r>
                      <a:r>
                        <a:rPr sz="14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wastewater</a:t>
                      </a:r>
                      <a:r>
                        <a:rPr sz="14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system upgrades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3717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28575">
                      <a:solidFill>
                        <a:srgbClr val="9BBA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30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67945" marR="1014094">
                        <a:lnSpc>
                          <a:spcPct val="100000"/>
                        </a:lnSpc>
                        <a:spcBef>
                          <a:spcPts val="1430"/>
                        </a:spcBef>
                      </a:pPr>
                      <a:r>
                        <a:rPr sz="1500" b="1" spc="-10" dirty="0">
                          <a:latin typeface="Arial"/>
                          <a:cs typeface="Arial"/>
                        </a:rPr>
                        <a:t>Temporary</a:t>
                      </a:r>
                      <a:r>
                        <a:rPr sz="15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b="1" spc="-20" dirty="0">
                          <a:latin typeface="Arial"/>
                          <a:cs typeface="Arial"/>
                        </a:rPr>
                        <a:t>Bypass </a:t>
                      </a:r>
                      <a:r>
                        <a:rPr sz="1500" b="1" spc="-10" dirty="0">
                          <a:latin typeface="Arial"/>
                          <a:cs typeface="Arial"/>
                        </a:rPr>
                        <a:t>Authorization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28575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9BBA58">
                        <a:alpha val="189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9850" marR="9779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Allows</a:t>
                      </a:r>
                      <a:r>
                        <a:rPr sz="14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4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temporary</a:t>
                      </a:r>
                      <a:r>
                        <a:rPr sz="14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exceedance</a:t>
                      </a:r>
                      <a:r>
                        <a:rPr sz="14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effluent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quality</a:t>
                      </a:r>
                      <a:r>
                        <a:rPr sz="14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limits</a:t>
                      </a:r>
                      <a:r>
                        <a:rPr sz="14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4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undertake</a:t>
                      </a:r>
                      <a:r>
                        <a:rPr sz="14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maintenance,</a:t>
                      </a:r>
                      <a:r>
                        <a:rPr sz="14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repairs</a:t>
                      </a:r>
                      <a:r>
                        <a:rPr sz="14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25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upgrades</a:t>
                      </a:r>
                      <a:r>
                        <a:rPr sz="1400" b="1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4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wastewater</a:t>
                      </a:r>
                      <a:r>
                        <a:rPr sz="14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treatment</a:t>
                      </a:r>
                      <a:r>
                        <a:rPr sz="14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plants;</a:t>
                      </a:r>
                      <a:r>
                        <a:rPr sz="14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4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ensure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4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longevity</a:t>
                      </a:r>
                      <a:r>
                        <a:rPr sz="14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4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proper</a:t>
                      </a:r>
                      <a:r>
                        <a:rPr sz="14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functioning</a:t>
                      </a:r>
                      <a:r>
                        <a:rPr sz="1400" b="1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4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wastewater infrastructure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5626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28575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9BBA58">
                        <a:alpha val="189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43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7945" marR="247650">
                        <a:lnSpc>
                          <a:spcPct val="100000"/>
                        </a:lnSpc>
                      </a:pPr>
                      <a:r>
                        <a:rPr sz="1500" spc="-25" dirty="0">
                          <a:latin typeface="Arial"/>
                          <a:cs typeface="Arial"/>
                        </a:rPr>
                        <a:t>Temporary</a:t>
                      </a:r>
                      <a:r>
                        <a:rPr sz="1500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Authorization</a:t>
                      </a:r>
                      <a:r>
                        <a:rPr sz="15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25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Deposit</a:t>
                      </a:r>
                      <a:r>
                        <a:rPr sz="1500" spc="-10" dirty="0">
                          <a:latin typeface="Arial"/>
                          <a:cs typeface="Arial"/>
                        </a:rPr>
                        <a:t> Un-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ionized</a:t>
                      </a:r>
                      <a:r>
                        <a:rPr sz="15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10" dirty="0">
                          <a:latin typeface="Arial"/>
                          <a:cs typeface="Arial"/>
                        </a:rPr>
                        <a:t>Ammonia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5089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331470" algn="just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Issued</a:t>
                      </a:r>
                      <a:r>
                        <a:rPr sz="1400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4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systems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discharging</a:t>
                      </a:r>
                      <a:r>
                        <a:rPr sz="14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acutely</a:t>
                      </a:r>
                      <a:r>
                        <a:rPr sz="14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lethal</a:t>
                      </a:r>
                      <a:r>
                        <a:rPr sz="14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effluent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due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un-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ionized</a:t>
                      </a:r>
                      <a:r>
                        <a:rPr sz="14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ammonia,</a:t>
                      </a:r>
                      <a:r>
                        <a:rPr sz="14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but</a:t>
                      </a:r>
                      <a:r>
                        <a:rPr sz="14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otherwise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compliant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with</a:t>
                      </a:r>
                      <a:r>
                        <a:rPr sz="14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TSS/CBOD</a:t>
                      </a:r>
                      <a:r>
                        <a:rPr sz="1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effluent</a:t>
                      </a:r>
                      <a:r>
                        <a:rPr sz="14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quality</a:t>
                      </a:r>
                      <a:r>
                        <a:rPr sz="14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standards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36898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8034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CE176-1F1F-4AFD-91B5-5392182CE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Unauthorized Wastewater Discharges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51244-5484-4FFB-9930-BD0A26B2A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704080"/>
            <a:ext cx="10515600" cy="2153920"/>
          </a:xfrm>
        </p:spPr>
        <p:txBody>
          <a:bodyPr numCol="2">
            <a:normAutofit/>
          </a:bodyPr>
          <a:lstStyle/>
          <a:p>
            <a:pPr marL="457200" lvl="1" indent="0">
              <a:buNone/>
            </a:pPr>
            <a:endParaRPr lang="en-CA" sz="5600" dirty="0"/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A663E6-F75D-45F8-A447-5F1E62CF1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B71B-563B-CB48-AD31-D4E4B0B64B93}" type="slidenum">
              <a:rPr lang="en-CA" smtClean="0"/>
              <a:t>12</a:t>
            </a:fld>
            <a:endParaRPr lang="en-CA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2C185BBE-8B8E-9FFF-5B62-6986B5A13A6E}"/>
              </a:ext>
            </a:extLst>
          </p:cNvPr>
          <p:cNvSpPr txBox="1"/>
          <p:nvPr/>
        </p:nvSpPr>
        <p:spPr>
          <a:xfrm>
            <a:off x="4481088" y="1726108"/>
            <a:ext cx="2110203" cy="345028"/>
          </a:xfrm>
          <a:prstGeom prst="rect">
            <a:avLst/>
          </a:prstGeom>
          <a:solidFill>
            <a:srgbClr val="859C13"/>
          </a:solidFill>
        </p:spPr>
        <p:txBody>
          <a:bodyPr vert="horz" wrap="square" lIns="0" tIns="135506" rIns="0" bIns="0" rtlCol="0">
            <a:spAutoFit/>
          </a:bodyPr>
          <a:lstStyle/>
          <a:p>
            <a:pPr marL="231579">
              <a:lnSpc>
                <a:spcPct val="100000"/>
              </a:lnSpc>
              <a:spcBef>
                <a:spcPts val="1067"/>
              </a:spcBef>
            </a:pPr>
            <a:r>
              <a:rPr sz="1353" b="1" dirty="0">
                <a:latin typeface="Arial"/>
                <a:cs typeface="Arial"/>
              </a:rPr>
              <a:t>Planned</a:t>
            </a:r>
            <a:r>
              <a:rPr sz="1353" b="1" spc="-25" dirty="0">
                <a:latin typeface="Arial"/>
                <a:cs typeface="Arial"/>
              </a:rPr>
              <a:t> </a:t>
            </a:r>
            <a:r>
              <a:rPr sz="1353" b="1" spc="-10" dirty="0">
                <a:latin typeface="Arial"/>
                <a:cs typeface="Arial"/>
              </a:rPr>
              <a:t>Discharges</a:t>
            </a:r>
            <a:endParaRPr sz="1353">
              <a:latin typeface="Arial"/>
              <a:cs typeface="Arial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2CF4110C-A1E1-15F3-A109-C61590289145}"/>
              </a:ext>
            </a:extLst>
          </p:cNvPr>
          <p:cNvSpPr/>
          <p:nvPr/>
        </p:nvSpPr>
        <p:spPr>
          <a:xfrm>
            <a:off x="4468746" y="2204957"/>
            <a:ext cx="2136286" cy="1717681"/>
          </a:xfrm>
          <a:custGeom>
            <a:avLst/>
            <a:gdLst/>
            <a:ahLst/>
            <a:cxnLst/>
            <a:rect l="l" t="t" r="r" b="b"/>
            <a:pathLst>
              <a:path w="2132329" h="1714500">
                <a:moveTo>
                  <a:pt x="2132076" y="5969"/>
                </a:moveTo>
                <a:lnTo>
                  <a:pt x="2126107" y="0"/>
                </a:lnTo>
                <a:lnTo>
                  <a:pt x="6096" y="0"/>
                </a:lnTo>
                <a:lnTo>
                  <a:pt x="0" y="5969"/>
                </a:lnTo>
                <a:lnTo>
                  <a:pt x="0" y="1708150"/>
                </a:lnTo>
                <a:lnTo>
                  <a:pt x="6096" y="1714500"/>
                </a:lnTo>
                <a:lnTo>
                  <a:pt x="2126107" y="1714500"/>
                </a:lnTo>
                <a:lnTo>
                  <a:pt x="2132076" y="1708150"/>
                </a:lnTo>
                <a:lnTo>
                  <a:pt x="2132076" y="1702181"/>
                </a:lnTo>
                <a:lnTo>
                  <a:pt x="2132076" y="1688719"/>
                </a:lnTo>
                <a:lnTo>
                  <a:pt x="2132076" y="25781"/>
                </a:lnTo>
                <a:lnTo>
                  <a:pt x="2132076" y="12319"/>
                </a:lnTo>
                <a:lnTo>
                  <a:pt x="2132076" y="5969"/>
                </a:lnTo>
                <a:close/>
              </a:path>
            </a:pathLst>
          </a:custGeom>
          <a:solidFill>
            <a:srgbClr val="B9E08F">
              <a:alpha val="899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A9EC5B03-6DAB-59C7-738D-F7ACE6C46C7C}"/>
              </a:ext>
            </a:extLst>
          </p:cNvPr>
          <p:cNvSpPr txBox="1"/>
          <p:nvPr/>
        </p:nvSpPr>
        <p:spPr>
          <a:xfrm>
            <a:off x="4481088" y="2217299"/>
            <a:ext cx="2110203" cy="1483784"/>
          </a:xfrm>
          <a:prstGeom prst="rect">
            <a:avLst/>
          </a:prstGeom>
        </p:spPr>
        <p:txBody>
          <a:bodyPr vert="horz" wrap="square" lIns="0" tIns="57892" rIns="0" bIns="0" rtlCol="0">
            <a:spAutoFit/>
          </a:bodyPr>
          <a:lstStyle/>
          <a:p>
            <a:pPr marL="192134" marR="97340" indent="-131695">
              <a:lnSpc>
                <a:spcPct val="92100"/>
              </a:lnSpc>
              <a:spcBef>
                <a:spcPts val="456"/>
              </a:spcBef>
              <a:buChar char="•"/>
              <a:tabLst>
                <a:tab pos="192771" algn="l"/>
              </a:tabLst>
            </a:pPr>
            <a:r>
              <a:rPr sz="1102" dirty="0">
                <a:latin typeface="Arial"/>
                <a:cs typeface="Arial"/>
              </a:rPr>
              <a:t>Releases</a:t>
            </a:r>
            <a:r>
              <a:rPr sz="1102" spc="50" dirty="0">
                <a:latin typeface="Arial"/>
                <a:cs typeface="Arial"/>
              </a:rPr>
              <a:t> </a:t>
            </a:r>
            <a:r>
              <a:rPr sz="1102" dirty="0">
                <a:latin typeface="Arial"/>
                <a:cs typeface="Arial"/>
              </a:rPr>
              <a:t>from</a:t>
            </a:r>
            <a:r>
              <a:rPr sz="1102" spc="35" dirty="0">
                <a:latin typeface="Arial"/>
                <a:cs typeface="Arial"/>
              </a:rPr>
              <a:t> </a:t>
            </a:r>
            <a:r>
              <a:rPr sz="1102" dirty="0">
                <a:latin typeface="Arial"/>
                <a:cs typeface="Arial"/>
              </a:rPr>
              <a:t>any</a:t>
            </a:r>
            <a:r>
              <a:rPr sz="1102" spc="50" dirty="0">
                <a:latin typeface="Arial"/>
                <a:cs typeface="Arial"/>
              </a:rPr>
              <a:t> </a:t>
            </a:r>
            <a:r>
              <a:rPr sz="1102" spc="-10" dirty="0">
                <a:latin typeface="Arial"/>
                <a:cs typeface="Arial"/>
              </a:rPr>
              <a:t>overflow </a:t>
            </a:r>
            <a:r>
              <a:rPr sz="1102" dirty="0">
                <a:latin typeface="Arial"/>
                <a:cs typeface="Arial"/>
              </a:rPr>
              <a:t>point</a:t>
            </a:r>
            <a:r>
              <a:rPr sz="1102" spc="20" dirty="0">
                <a:latin typeface="Arial"/>
                <a:cs typeface="Arial"/>
              </a:rPr>
              <a:t> </a:t>
            </a:r>
            <a:r>
              <a:rPr sz="1102" dirty="0">
                <a:latin typeface="Arial"/>
                <a:cs typeface="Arial"/>
              </a:rPr>
              <a:t>of</a:t>
            </a:r>
            <a:r>
              <a:rPr sz="1102" spc="20" dirty="0">
                <a:latin typeface="Arial"/>
                <a:cs typeface="Arial"/>
              </a:rPr>
              <a:t> </a:t>
            </a:r>
            <a:r>
              <a:rPr sz="1102" dirty="0">
                <a:latin typeface="Arial"/>
                <a:cs typeface="Arial"/>
              </a:rPr>
              <a:t>a</a:t>
            </a:r>
            <a:r>
              <a:rPr sz="1102" spc="20" dirty="0">
                <a:latin typeface="Arial"/>
                <a:cs typeface="Arial"/>
              </a:rPr>
              <a:t> </a:t>
            </a:r>
            <a:r>
              <a:rPr sz="1102" spc="-10" dirty="0">
                <a:latin typeface="Arial"/>
                <a:cs typeface="Arial"/>
              </a:rPr>
              <a:t>wastewater </a:t>
            </a:r>
            <a:r>
              <a:rPr sz="1102" dirty="0">
                <a:latin typeface="Arial"/>
                <a:cs typeface="Arial"/>
              </a:rPr>
              <a:t>collection</a:t>
            </a:r>
            <a:r>
              <a:rPr sz="1102" spc="45" dirty="0">
                <a:latin typeface="Arial"/>
                <a:cs typeface="Arial"/>
              </a:rPr>
              <a:t> </a:t>
            </a:r>
            <a:r>
              <a:rPr sz="1102" dirty="0">
                <a:latin typeface="Arial"/>
                <a:cs typeface="Arial"/>
              </a:rPr>
              <a:t>system,</a:t>
            </a:r>
            <a:r>
              <a:rPr sz="1102" spc="65" dirty="0">
                <a:latin typeface="Arial"/>
                <a:cs typeface="Arial"/>
              </a:rPr>
              <a:t> </a:t>
            </a:r>
            <a:r>
              <a:rPr sz="1102" dirty="0">
                <a:latin typeface="Arial"/>
                <a:cs typeface="Arial"/>
              </a:rPr>
              <a:t>other</a:t>
            </a:r>
            <a:r>
              <a:rPr sz="1102" spc="45" dirty="0">
                <a:latin typeface="Arial"/>
                <a:cs typeface="Arial"/>
              </a:rPr>
              <a:t> </a:t>
            </a:r>
            <a:r>
              <a:rPr sz="1102" spc="-20" dirty="0">
                <a:latin typeface="Arial"/>
                <a:cs typeface="Arial"/>
              </a:rPr>
              <a:t>than </a:t>
            </a:r>
            <a:r>
              <a:rPr sz="1102" dirty="0">
                <a:latin typeface="Arial"/>
                <a:cs typeface="Arial"/>
              </a:rPr>
              <a:t>final</a:t>
            </a:r>
            <a:r>
              <a:rPr sz="1102" spc="45" dirty="0">
                <a:latin typeface="Arial"/>
                <a:cs typeface="Arial"/>
              </a:rPr>
              <a:t> </a:t>
            </a:r>
            <a:r>
              <a:rPr sz="1102" dirty="0">
                <a:latin typeface="Arial"/>
                <a:cs typeface="Arial"/>
              </a:rPr>
              <a:t>discharge</a:t>
            </a:r>
            <a:r>
              <a:rPr sz="1102" spc="55" dirty="0">
                <a:latin typeface="Arial"/>
                <a:cs typeface="Arial"/>
              </a:rPr>
              <a:t> </a:t>
            </a:r>
            <a:r>
              <a:rPr sz="1102" spc="-20" dirty="0">
                <a:latin typeface="Arial"/>
                <a:cs typeface="Arial"/>
              </a:rPr>
              <a:t>point</a:t>
            </a:r>
            <a:endParaRPr sz="1102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152">
              <a:latin typeface="Arial"/>
              <a:cs typeface="Arial"/>
            </a:endParaRPr>
          </a:p>
          <a:p>
            <a:pPr marL="192134" marR="423713" indent="-131695">
              <a:lnSpc>
                <a:spcPct val="92100"/>
              </a:lnSpc>
              <a:buChar char="•"/>
              <a:tabLst>
                <a:tab pos="192771" algn="l"/>
              </a:tabLst>
            </a:pPr>
            <a:r>
              <a:rPr sz="1102" dirty="0">
                <a:latin typeface="Arial"/>
                <a:cs typeface="Arial"/>
              </a:rPr>
              <a:t>Scheduled</a:t>
            </a:r>
            <a:r>
              <a:rPr sz="1102" spc="45" dirty="0">
                <a:latin typeface="Arial"/>
                <a:cs typeface="Arial"/>
              </a:rPr>
              <a:t> </a:t>
            </a:r>
            <a:r>
              <a:rPr sz="1102" dirty="0">
                <a:latin typeface="Arial"/>
                <a:cs typeface="Arial"/>
              </a:rPr>
              <a:t>to</a:t>
            </a:r>
            <a:r>
              <a:rPr sz="1102" spc="45" dirty="0">
                <a:latin typeface="Arial"/>
                <a:cs typeface="Arial"/>
              </a:rPr>
              <a:t> </a:t>
            </a:r>
            <a:r>
              <a:rPr sz="1102" spc="-10" dirty="0">
                <a:latin typeface="Arial"/>
                <a:cs typeface="Arial"/>
              </a:rPr>
              <a:t>conduct </a:t>
            </a:r>
            <a:r>
              <a:rPr sz="1102" dirty="0">
                <a:latin typeface="Arial"/>
                <a:cs typeface="Arial"/>
              </a:rPr>
              <a:t>construction,</a:t>
            </a:r>
            <a:r>
              <a:rPr sz="1102" spc="65" dirty="0">
                <a:latin typeface="Arial"/>
                <a:cs typeface="Arial"/>
              </a:rPr>
              <a:t> </a:t>
            </a:r>
            <a:r>
              <a:rPr sz="1102" dirty="0">
                <a:latin typeface="Arial"/>
                <a:cs typeface="Arial"/>
              </a:rPr>
              <a:t>repair</a:t>
            </a:r>
            <a:r>
              <a:rPr sz="1102" spc="70" dirty="0">
                <a:latin typeface="Arial"/>
                <a:cs typeface="Arial"/>
              </a:rPr>
              <a:t> </a:t>
            </a:r>
            <a:r>
              <a:rPr sz="1102" spc="-25" dirty="0">
                <a:latin typeface="Arial"/>
                <a:cs typeface="Arial"/>
              </a:rPr>
              <a:t>or </a:t>
            </a:r>
            <a:r>
              <a:rPr sz="1102" dirty="0">
                <a:latin typeface="Arial"/>
                <a:cs typeface="Arial"/>
              </a:rPr>
              <a:t>maintenance</a:t>
            </a:r>
            <a:r>
              <a:rPr sz="1102" spc="45" dirty="0">
                <a:latin typeface="Arial"/>
                <a:cs typeface="Arial"/>
              </a:rPr>
              <a:t> </a:t>
            </a:r>
            <a:r>
              <a:rPr sz="1102" dirty="0">
                <a:latin typeface="Arial"/>
                <a:cs typeface="Arial"/>
              </a:rPr>
              <a:t>work</a:t>
            </a:r>
            <a:r>
              <a:rPr sz="1102" spc="75" dirty="0">
                <a:latin typeface="Arial"/>
                <a:cs typeface="Arial"/>
              </a:rPr>
              <a:t> </a:t>
            </a:r>
            <a:r>
              <a:rPr sz="1102" spc="-20" dirty="0">
                <a:latin typeface="Arial"/>
                <a:cs typeface="Arial"/>
              </a:rPr>
              <a:t>(e.g. </a:t>
            </a:r>
            <a:r>
              <a:rPr sz="1102" dirty="0">
                <a:latin typeface="Arial"/>
                <a:cs typeface="Arial"/>
              </a:rPr>
              <a:t>Montreal</a:t>
            </a:r>
            <a:r>
              <a:rPr sz="1102" spc="65" dirty="0">
                <a:latin typeface="Arial"/>
                <a:cs typeface="Arial"/>
              </a:rPr>
              <a:t> </a:t>
            </a:r>
            <a:r>
              <a:rPr sz="1102" spc="-10" dirty="0">
                <a:latin typeface="Arial"/>
                <a:cs typeface="Arial"/>
              </a:rPr>
              <a:t>2015)</a:t>
            </a:r>
            <a:endParaRPr sz="1102">
              <a:latin typeface="Arial"/>
              <a:cs typeface="Arial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D3B26FC7-D255-48DF-600B-945FAC687656}"/>
              </a:ext>
            </a:extLst>
          </p:cNvPr>
          <p:cNvSpPr txBox="1"/>
          <p:nvPr/>
        </p:nvSpPr>
        <p:spPr>
          <a:xfrm>
            <a:off x="2047198" y="1726108"/>
            <a:ext cx="2054855" cy="452172"/>
          </a:xfrm>
          <a:prstGeom prst="rect">
            <a:avLst/>
          </a:prstGeom>
          <a:solidFill>
            <a:srgbClr val="9C9CDF"/>
          </a:solidFill>
        </p:spPr>
        <p:txBody>
          <a:bodyPr vert="horz" wrap="square" lIns="0" tIns="66799" rIns="0" bIns="0" rtlCol="0">
            <a:spAutoFit/>
          </a:bodyPr>
          <a:lstStyle/>
          <a:p>
            <a:pPr marL="294564" marR="288838" indent="33083">
              <a:lnSpc>
                <a:spcPts val="1453"/>
              </a:lnSpc>
              <a:spcBef>
                <a:spcPts val="526"/>
              </a:spcBef>
            </a:pPr>
            <a:r>
              <a:rPr sz="1353" b="1" dirty="0">
                <a:latin typeface="Arial"/>
                <a:cs typeface="Arial"/>
              </a:rPr>
              <a:t>Combined</a:t>
            </a:r>
            <a:r>
              <a:rPr sz="1353" b="1" spc="-40" dirty="0">
                <a:latin typeface="Arial"/>
                <a:cs typeface="Arial"/>
              </a:rPr>
              <a:t> </a:t>
            </a:r>
            <a:r>
              <a:rPr sz="1353" b="1" spc="-20" dirty="0">
                <a:latin typeface="Arial"/>
                <a:cs typeface="Arial"/>
              </a:rPr>
              <a:t>Sewer </a:t>
            </a:r>
            <a:r>
              <a:rPr sz="1353" b="1" dirty="0">
                <a:latin typeface="Arial"/>
                <a:cs typeface="Arial"/>
              </a:rPr>
              <a:t>Overflows</a:t>
            </a:r>
            <a:r>
              <a:rPr sz="1353" b="1" spc="-50" dirty="0">
                <a:latin typeface="Arial"/>
                <a:cs typeface="Arial"/>
              </a:rPr>
              <a:t> </a:t>
            </a:r>
            <a:r>
              <a:rPr sz="1353" b="1" spc="-10" dirty="0">
                <a:latin typeface="Arial"/>
                <a:cs typeface="Arial"/>
              </a:rPr>
              <a:t>(CSOs)</a:t>
            </a:r>
            <a:endParaRPr sz="1353" dirty="0">
              <a:latin typeface="Arial"/>
              <a:cs typeface="Arial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7013524B-C848-0B76-341D-2B9FFF12BF57}"/>
              </a:ext>
            </a:extLst>
          </p:cNvPr>
          <p:cNvSpPr/>
          <p:nvPr/>
        </p:nvSpPr>
        <p:spPr>
          <a:xfrm>
            <a:off x="2034983" y="2204957"/>
            <a:ext cx="2081575" cy="1717681"/>
          </a:xfrm>
          <a:custGeom>
            <a:avLst/>
            <a:gdLst/>
            <a:ahLst/>
            <a:cxnLst/>
            <a:rect l="l" t="t" r="r" b="b"/>
            <a:pathLst>
              <a:path w="2077720" h="1714500">
                <a:moveTo>
                  <a:pt x="2077339" y="5969"/>
                </a:moveTo>
                <a:lnTo>
                  <a:pt x="2071243" y="0"/>
                </a:lnTo>
                <a:lnTo>
                  <a:pt x="5969" y="0"/>
                </a:lnTo>
                <a:lnTo>
                  <a:pt x="0" y="5969"/>
                </a:lnTo>
                <a:lnTo>
                  <a:pt x="0" y="1708150"/>
                </a:lnTo>
                <a:lnTo>
                  <a:pt x="5969" y="1714500"/>
                </a:lnTo>
                <a:lnTo>
                  <a:pt x="2071243" y="1714500"/>
                </a:lnTo>
                <a:lnTo>
                  <a:pt x="2077339" y="1708150"/>
                </a:lnTo>
                <a:lnTo>
                  <a:pt x="2077339" y="1702181"/>
                </a:lnTo>
                <a:lnTo>
                  <a:pt x="2077339" y="1688719"/>
                </a:lnTo>
                <a:lnTo>
                  <a:pt x="2077339" y="25781"/>
                </a:lnTo>
                <a:lnTo>
                  <a:pt x="2077339" y="12319"/>
                </a:lnTo>
                <a:lnTo>
                  <a:pt x="2077339" y="5969"/>
                </a:lnTo>
                <a:close/>
              </a:path>
            </a:pathLst>
          </a:custGeom>
          <a:solidFill>
            <a:srgbClr val="CECEEE">
              <a:alpha val="899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57A702BC-086C-3B6E-F177-D8893BAC21C5}"/>
              </a:ext>
            </a:extLst>
          </p:cNvPr>
          <p:cNvSpPr txBox="1"/>
          <p:nvPr/>
        </p:nvSpPr>
        <p:spPr>
          <a:xfrm>
            <a:off x="2047198" y="2217299"/>
            <a:ext cx="2054855" cy="1477436"/>
          </a:xfrm>
          <a:prstGeom prst="rect">
            <a:avLst/>
          </a:prstGeom>
        </p:spPr>
        <p:txBody>
          <a:bodyPr vert="horz" wrap="square" lIns="0" tIns="57892" rIns="0" bIns="0" rtlCol="0">
            <a:spAutoFit/>
          </a:bodyPr>
          <a:lstStyle/>
          <a:p>
            <a:pPr marL="190862" marR="185772" indent="-131695">
              <a:lnSpc>
                <a:spcPct val="92000"/>
              </a:lnSpc>
              <a:spcBef>
                <a:spcPts val="456"/>
              </a:spcBef>
              <a:buChar char="•"/>
              <a:tabLst>
                <a:tab pos="190862" algn="l"/>
              </a:tabLst>
            </a:pPr>
            <a:r>
              <a:rPr sz="1102" dirty="0">
                <a:latin typeface="Arial"/>
                <a:cs typeface="Arial"/>
              </a:rPr>
              <a:t>Overflows</a:t>
            </a:r>
            <a:r>
              <a:rPr sz="1102" spc="50" dirty="0">
                <a:latin typeface="Arial"/>
                <a:cs typeface="Arial"/>
              </a:rPr>
              <a:t> </a:t>
            </a:r>
            <a:r>
              <a:rPr sz="1102" dirty="0">
                <a:latin typeface="Arial"/>
                <a:cs typeface="Arial"/>
              </a:rPr>
              <a:t>in</a:t>
            </a:r>
            <a:r>
              <a:rPr sz="1102" spc="45" dirty="0">
                <a:latin typeface="Arial"/>
                <a:cs typeface="Arial"/>
              </a:rPr>
              <a:t> </a:t>
            </a:r>
            <a:r>
              <a:rPr sz="1102" spc="-10" dirty="0">
                <a:latin typeface="Arial"/>
                <a:cs typeface="Arial"/>
              </a:rPr>
              <a:t>combined </a:t>
            </a:r>
            <a:r>
              <a:rPr sz="1102" dirty="0">
                <a:latin typeface="Arial"/>
                <a:cs typeface="Arial"/>
              </a:rPr>
              <a:t>sewer</a:t>
            </a:r>
            <a:r>
              <a:rPr sz="1102" spc="50" dirty="0">
                <a:latin typeface="Arial"/>
                <a:cs typeface="Arial"/>
              </a:rPr>
              <a:t> </a:t>
            </a:r>
            <a:r>
              <a:rPr sz="1102" dirty="0">
                <a:latin typeface="Arial"/>
                <a:cs typeface="Arial"/>
              </a:rPr>
              <a:t>systems</a:t>
            </a:r>
            <a:r>
              <a:rPr sz="1102" spc="50" dirty="0">
                <a:latin typeface="Arial"/>
                <a:cs typeface="Arial"/>
              </a:rPr>
              <a:t> </a:t>
            </a:r>
            <a:r>
              <a:rPr sz="1102" dirty="0">
                <a:latin typeface="Arial"/>
                <a:cs typeface="Arial"/>
              </a:rPr>
              <a:t>that</a:t>
            </a:r>
            <a:r>
              <a:rPr sz="1102" spc="35" dirty="0">
                <a:latin typeface="Arial"/>
                <a:cs typeface="Arial"/>
              </a:rPr>
              <a:t> </a:t>
            </a:r>
            <a:r>
              <a:rPr sz="1102" spc="-10" dirty="0">
                <a:latin typeface="Arial"/>
                <a:cs typeface="Arial"/>
              </a:rPr>
              <a:t>collect </a:t>
            </a:r>
            <a:r>
              <a:rPr sz="1102" dirty="0">
                <a:latin typeface="Arial"/>
                <a:cs typeface="Arial"/>
              </a:rPr>
              <a:t>stormwater</a:t>
            </a:r>
            <a:r>
              <a:rPr sz="1102" spc="60" dirty="0">
                <a:latin typeface="Arial"/>
                <a:cs typeface="Arial"/>
              </a:rPr>
              <a:t> </a:t>
            </a:r>
            <a:r>
              <a:rPr sz="1102" dirty="0">
                <a:latin typeface="Arial"/>
                <a:cs typeface="Arial"/>
              </a:rPr>
              <a:t>and</a:t>
            </a:r>
            <a:r>
              <a:rPr sz="1102" spc="50" dirty="0">
                <a:latin typeface="Arial"/>
                <a:cs typeface="Arial"/>
              </a:rPr>
              <a:t> </a:t>
            </a:r>
            <a:r>
              <a:rPr sz="1102" spc="-10" dirty="0">
                <a:latin typeface="Arial"/>
                <a:cs typeface="Arial"/>
              </a:rPr>
              <a:t>domestic </a:t>
            </a:r>
            <a:r>
              <a:rPr sz="1102" dirty="0">
                <a:latin typeface="Arial"/>
                <a:cs typeface="Arial"/>
              </a:rPr>
              <a:t>wastewater</a:t>
            </a:r>
            <a:r>
              <a:rPr sz="1102" spc="55" dirty="0">
                <a:latin typeface="Arial"/>
                <a:cs typeface="Arial"/>
              </a:rPr>
              <a:t> </a:t>
            </a:r>
            <a:r>
              <a:rPr sz="1102" dirty="0">
                <a:latin typeface="Arial"/>
                <a:cs typeface="Arial"/>
              </a:rPr>
              <a:t>in</a:t>
            </a:r>
            <a:r>
              <a:rPr sz="1102" spc="30" dirty="0">
                <a:latin typeface="Arial"/>
                <a:cs typeface="Arial"/>
              </a:rPr>
              <a:t> </a:t>
            </a:r>
            <a:r>
              <a:rPr sz="1102" dirty="0">
                <a:latin typeface="Arial"/>
                <a:cs typeface="Arial"/>
              </a:rPr>
              <a:t>the</a:t>
            </a:r>
            <a:r>
              <a:rPr sz="1102" spc="30" dirty="0">
                <a:latin typeface="Arial"/>
                <a:cs typeface="Arial"/>
              </a:rPr>
              <a:t> </a:t>
            </a:r>
            <a:r>
              <a:rPr sz="1102" spc="-20" dirty="0">
                <a:latin typeface="Arial"/>
                <a:cs typeface="Arial"/>
              </a:rPr>
              <a:t>same pipe</a:t>
            </a:r>
            <a:endParaRPr sz="1102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1152" dirty="0">
              <a:latin typeface="Arial"/>
              <a:cs typeface="Arial"/>
            </a:endParaRPr>
          </a:p>
          <a:p>
            <a:pPr marL="190862" marR="152690" indent="-131695" algn="just">
              <a:lnSpc>
                <a:spcPts val="1212"/>
              </a:lnSpc>
              <a:buChar char="•"/>
              <a:tabLst>
                <a:tab pos="190862" algn="l"/>
              </a:tabLst>
            </a:pPr>
            <a:r>
              <a:rPr sz="1102" dirty="0">
                <a:latin typeface="Arial"/>
                <a:cs typeface="Arial"/>
              </a:rPr>
              <a:t>Occur</a:t>
            </a:r>
            <a:r>
              <a:rPr sz="1102" spc="30" dirty="0">
                <a:latin typeface="Arial"/>
                <a:cs typeface="Arial"/>
              </a:rPr>
              <a:t> </a:t>
            </a:r>
            <a:r>
              <a:rPr sz="1102" dirty="0">
                <a:latin typeface="Arial"/>
                <a:cs typeface="Arial"/>
              </a:rPr>
              <a:t>due</a:t>
            </a:r>
            <a:r>
              <a:rPr sz="1102" spc="30" dirty="0">
                <a:latin typeface="Arial"/>
                <a:cs typeface="Arial"/>
              </a:rPr>
              <a:t> </a:t>
            </a:r>
            <a:r>
              <a:rPr sz="1102" dirty="0">
                <a:latin typeface="Arial"/>
                <a:cs typeface="Arial"/>
              </a:rPr>
              <a:t>to</a:t>
            </a:r>
            <a:r>
              <a:rPr sz="1102" spc="30" dirty="0">
                <a:latin typeface="Arial"/>
                <a:cs typeface="Arial"/>
              </a:rPr>
              <a:t> </a:t>
            </a:r>
            <a:r>
              <a:rPr sz="1102" dirty="0">
                <a:latin typeface="Arial"/>
                <a:cs typeface="Arial"/>
              </a:rPr>
              <a:t>heavy</a:t>
            </a:r>
            <a:r>
              <a:rPr sz="1102" spc="50" dirty="0">
                <a:latin typeface="Arial"/>
                <a:cs typeface="Arial"/>
              </a:rPr>
              <a:t> </a:t>
            </a:r>
            <a:r>
              <a:rPr sz="1102" spc="-10" dirty="0">
                <a:latin typeface="Arial"/>
                <a:cs typeface="Arial"/>
              </a:rPr>
              <a:t>rainfall </a:t>
            </a:r>
            <a:r>
              <a:rPr sz="1102" dirty="0">
                <a:latin typeface="Arial"/>
                <a:cs typeface="Arial"/>
              </a:rPr>
              <a:t>or</a:t>
            </a:r>
            <a:r>
              <a:rPr sz="1102" spc="35" dirty="0">
                <a:latin typeface="Arial"/>
                <a:cs typeface="Arial"/>
              </a:rPr>
              <a:t> </a:t>
            </a:r>
            <a:r>
              <a:rPr sz="1102" dirty="0">
                <a:latin typeface="Arial"/>
                <a:cs typeface="Arial"/>
              </a:rPr>
              <a:t>snowmelt</a:t>
            </a:r>
            <a:r>
              <a:rPr sz="1102" spc="40" dirty="0">
                <a:latin typeface="Arial"/>
                <a:cs typeface="Arial"/>
              </a:rPr>
              <a:t> </a:t>
            </a:r>
            <a:r>
              <a:rPr sz="1102" dirty="0">
                <a:latin typeface="Arial"/>
                <a:cs typeface="Arial"/>
              </a:rPr>
              <a:t>where</a:t>
            </a:r>
            <a:r>
              <a:rPr sz="1102" spc="55" dirty="0">
                <a:latin typeface="Arial"/>
                <a:cs typeface="Arial"/>
              </a:rPr>
              <a:t> </a:t>
            </a:r>
            <a:r>
              <a:rPr sz="1102" spc="-10" dirty="0">
                <a:latin typeface="Arial"/>
                <a:cs typeface="Arial"/>
              </a:rPr>
              <a:t>volume </a:t>
            </a:r>
            <a:r>
              <a:rPr sz="1102" dirty="0">
                <a:latin typeface="Arial"/>
                <a:cs typeface="Arial"/>
              </a:rPr>
              <a:t>exceeds</a:t>
            </a:r>
            <a:r>
              <a:rPr sz="1102" spc="50" dirty="0">
                <a:latin typeface="Arial"/>
                <a:cs typeface="Arial"/>
              </a:rPr>
              <a:t> </a:t>
            </a:r>
            <a:r>
              <a:rPr sz="1102" dirty="0">
                <a:latin typeface="Arial"/>
                <a:cs typeface="Arial"/>
              </a:rPr>
              <a:t>system</a:t>
            </a:r>
            <a:r>
              <a:rPr sz="1102" spc="75" dirty="0">
                <a:latin typeface="Arial"/>
                <a:cs typeface="Arial"/>
              </a:rPr>
              <a:t> </a:t>
            </a:r>
            <a:r>
              <a:rPr sz="1102" spc="-10" dirty="0">
                <a:latin typeface="Arial"/>
                <a:cs typeface="Arial"/>
              </a:rPr>
              <a:t>capacity</a:t>
            </a:r>
            <a:endParaRPr sz="1102" dirty="0">
              <a:latin typeface="Arial"/>
              <a:cs typeface="Arial"/>
            </a:endParaRP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FA14DBCF-D6B3-21F5-601A-32FACE851BDD}"/>
              </a:ext>
            </a:extLst>
          </p:cNvPr>
          <p:cNvSpPr txBox="1"/>
          <p:nvPr/>
        </p:nvSpPr>
        <p:spPr>
          <a:xfrm>
            <a:off x="6862812" y="1726108"/>
            <a:ext cx="2054855" cy="345028"/>
          </a:xfrm>
          <a:prstGeom prst="rect">
            <a:avLst/>
          </a:prstGeom>
          <a:solidFill>
            <a:srgbClr val="FF9932"/>
          </a:solidFill>
        </p:spPr>
        <p:txBody>
          <a:bodyPr vert="horz" wrap="square" lIns="0" tIns="135506" rIns="0" bIns="0" rtlCol="0">
            <a:spAutoFit/>
          </a:bodyPr>
          <a:lstStyle/>
          <a:p>
            <a:pPr marL="300289">
              <a:lnSpc>
                <a:spcPct val="100000"/>
              </a:lnSpc>
              <a:spcBef>
                <a:spcPts val="1067"/>
              </a:spcBef>
            </a:pPr>
            <a:r>
              <a:rPr sz="1353" b="1" spc="-10" dirty="0">
                <a:latin typeface="Arial"/>
                <a:cs typeface="Arial"/>
              </a:rPr>
              <a:t>Wastewater</a:t>
            </a:r>
            <a:r>
              <a:rPr sz="1353" b="1" spc="-5" dirty="0">
                <a:latin typeface="Arial"/>
                <a:cs typeface="Arial"/>
              </a:rPr>
              <a:t> </a:t>
            </a:r>
            <a:r>
              <a:rPr sz="1353" b="1" spc="-10" dirty="0">
                <a:latin typeface="Arial"/>
                <a:cs typeface="Arial"/>
              </a:rPr>
              <a:t>Spills</a:t>
            </a:r>
            <a:endParaRPr sz="1353">
              <a:latin typeface="Arial"/>
              <a:cs typeface="Arial"/>
            </a:endParaRPr>
          </a:p>
        </p:txBody>
      </p:sp>
      <p:grpSp>
        <p:nvGrpSpPr>
          <p:cNvPr id="12" name="object 11">
            <a:extLst>
              <a:ext uri="{FF2B5EF4-FFF2-40B4-BE49-F238E27FC236}">
                <a16:creationId xmlns:a16="http://schemas.microsoft.com/office/drawing/2014/main" id="{7D34B624-6297-5B08-780C-2FCE59B22BA1}"/>
              </a:ext>
            </a:extLst>
          </p:cNvPr>
          <p:cNvGrpSpPr/>
          <p:nvPr/>
        </p:nvGrpSpPr>
        <p:grpSpPr>
          <a:xfrm>
            <a:off x="6850597" y="2204957"/>
            <a:ext cx="2081575" cy="1717681"/>
            <a:chOff x="6126353" y="1856485"/>
            <a:chExt cx="2077720" cy="1714500"/>
          </a:xfrm>
        </p:grpSpPr>
        <p:sp>
          <p:nvSpPr>
            <p:cNvPr id="13" name="object 12">
              <a:extLst>
                <a:ext uri="{FF2B5EF4-FFF2-40B4-BE49-F238E27FC236}">
                  <a16:creationId xmlns:a16="http://schemas.microsoft.com/office/drawing/2014/main" id="{C41AE18D-E6DA-C813-9D3B-56BE638B43E9}"/>
                </a:ext>
              </a:extLst>
            </p:cNvPr>
            <p:cNvSpPr/>
            <p:nvPr/>
          </p:nvSpPr>
          <p:spPr>
            <a:xfrm>
              <a:off x="6138545" y="1868804"/>
              <a:ext cx="2051050" cy="1690370"/>
            </a:xfrm>
            <a:custGeom>
              <a:avLst/>
              <a:gdLst/>
              <a:ahLst/>
              <a:cxnLst/>
              <a:rect l="l" t="t" r="r" b="b"/>
              <a:pathLst>
                <a:path w="2051050" h="1690370">
                  <a:moveTo>
                    <a:pt x="2051050" y="0"/>
                  </a:moveTo>
                  <a:lnTo>
                    <a:pt x="0" y="0"/>
                  </a:lnTo>
                  <a:lnTo>
                    <a:pt x="0" y="1689989"/>
                  </a:lnTo>
                  <a:lnTo>
                    <a:pt x="2051050" y="1689989"/>
                  </a:lnTo>
                  <a:lnTo>
                    <a:pt x="2051050" y="0"/>
                  </a:lnTo>
                  <a:close/>
                </a:path>
              </a:pathLst>
            </a:custGeom>
            <a:solidFill>
              <a:srgbClr val="FFFF65">
                <a:alpha val="8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24F89502-BD84-1C09-E22B-97C7B245A4C8}"/>
                </a:ext>
              </a:extLst>
            </p:cNvPr>
            <p:cNvSpPr/>
            <p:nvPr/>
          </p:nvSpPr>
          <p:spPr>
            <a:xfrm>
              <a:off x="6126353" y="1856485"/>
              <a:ext cx="2077720" cy="1714500"/>
            </a:xfrm>
            <a:custGeom>
              <a:avLst/>
              <a:gdLst/>
              <a:ahLst/>
              <a:cxnLst/>
              <a:rect l="l" t="t" r="r" b="b"/>
              <a:pathLst>
                <a:path w="2077720" h="1714500">
                  <a:moveTo>
                    <a:pt x="2070989" y="0"/>
                  </a:moveTo>
                  <a:lnTo>
                    <a:pt x="5842" y="0"/>
                  </a:lnTo>
                  <a:lnTo>
                    <a:pt x="0" y="5968"/>
                  </a:lnTo>
                  <a:lnTo>
                    <a:pt x="0" y="1708150"/>
                  </a:lnTo>
                  <a:lnTo>
                    <a:pt x="5842" y="1714500"/>
                  </a:lnTo>
                  <a:lnTo>
                    <a:pt x="2070989" y="1714500"/>
                  </a:lnTo>
                  <a:lnTo>
                    <a:pt x="2077339" y="1708150"/>
                  </a:lnTo>
                  <a:lnTo>
                    <a:pt x="2077339" y="1702180"/>
                  </a:lnTo>
                  <a:lnTo>
                    <a:pt x="26035" y="1702180"/>
                  </a:lnTo>
                  <a:lnTo>
                    <a:pt x="12192" y="1688718"/>
                  </a:lnTo>
                  <a:lnTo>
                    <a:pt x="26035" y="1688718"/>
                  </a:lnTo>
                  <a:lnTo>
                    <a:pt x="26035" y="25780"/>
                  </a:lnTo>
                  <a:lnTo>
                    <a:pt x="12192" y="25780"/>
                  </a:lnTo>
                  <a:lnTo>
                    <a:pt x="26035" y="12318"/>
                  </a:lnTo>
                  <a:lnTo>
                    <a:pt x="2077339" y="12318"/>
                  </a:lnTo>
                  <a:lnTo>
                    <a:pt x="2077339" y="5968"/>
                  </a:lnTo>
                  <a:lnTo>
                    <a:pt x="2070989" y="0"/>
                  </a:lnTo>
                  <a:close/>
                </a:path>
                <a:path w="2077720" h="1714500">
                  <a:moveTo>
                    <a:pt x="26035" y="1688718"/>
                  </a:moveTo>
                  <a:lnTo>
                    <a:pt x="12192" y="1688718"/>
                  </a:lnTo>
                  <a:lnTo>
                    <a:pt x="26035" y="1702180"/>
                  </a:lnTo>
                  <a:lnTo>
                    <a:pt x="26035" y="1688718"/>
                  </a:lnTo>
                  <a:close/>
                </a:path>
                <a:path w="2077720" h="1714500">
                  <a:moveTo>
                    <a:pt x="2051177" y="1688718"/>
                  </a:moveTo>
                  <a:lnTo>
                    <a:pt x="26035" y="1688718"/>
                  </a:lnTo>
                  <a:lnTo>
                    <a:pt x="26035" y="1702180"/>
                  </a:lnTo>
                  <a:lnTo>
                    <a:pt x="2051177" y="1702180"/>
                  </a:lnTo>
                  <a:lnTo>
                    <a:pt x="2051177" y="1688718"/>
                  </a:lnTo>
                  <a:close/>
                </a:path>
                <a:path w="2077720" h="1714500">
                  <a:moveTo>
                    <a:pt x="2051177" y="12318"/>
                  </a:moveTo>
                  <a:lnTo>
                    <a:pt x="2051177" y="1702180"/>
                  </a:lnTo>
                  <a:lnTo>
                    <a:pt x="2063242" y="1688718"/>
                  </a:lnTo>
                  <a:lnTo>
                    <a:pt x="2077339" y="1688718"/>
                  </a:lnTo>
                  <a:lnTo>
                    <a:pt x="2077339" y="25780"/>
                  </a:lnTo>
                  <a:lnTo>
                    <a:pt x="2063242" y="25780"/>
                  </a:lnTo>
                  <a:lnTo>
                    <a:pt x="2051177" y="12318"/>
                  </a:lnTo>
                  <a:close/>
                </a:path>
                <a:path w="2077720" h="1714500">
                  <a:moveTo>
                    <a:pt x="2077339" y="1688718"/>
                  </a:moveTo>
                  <a:lnTo>
                    <a:pt x="2063242" y="1688718"/>
                  </a:lnTo>
                  <a:lnTo>
                    <a:pt x="2051177" y="1702180"/>
                  </a:lnTo>
                  <a:lnTo>
                    <a:pt x="2077339" y="1702180"/>
                  </a:lnTo>
                  <a:lnTo>
                    <a:pt x="2077339" y="1688718"/>
                  </a:lnTo>
                  <a:close/>
                </a:path>
                <a:path w="2077720" h="1714500">
                  <a:moveTo>
                    <a:pt x="26035" y="12318"/>
                  </a:moveTo>
                  <a:lnTo>
                    <a:pt x="12192" y="25780"/>
                  </a:lnTo>
                  <a:lnTo>
                    <a:pt x="26035" y="25780"/>
                  </a:lnTo>
                  <a:lnTo>
                    <a:pt x="26035" y="12318"/>
                  </a:lnTo>
                  <a:close/>
                </a:path>
                <a:path w="2077720" h="1714500">
                  <a:moveTo>
                    <a:pt x="2051177" y="12318"/>
                  </a:moveTo>
                  <a:lnTo>
                    <a:pt x="26035" y="12318"/>
                  </a:lnTo>
                  <a:lnTo>
                    <a:pt x="26035" y="25780"/>
                  </a:lnTo>
                  <a:lnTo>
                    <a:pt x="2051177" y="25780"/>
                  </a:lnTo>
                  <a:lnTo>
                    <a:pt x="2051177" y="12318"/>
                  </a:lnTo>
                  <a:close/>
                </a:path>
                <a:path w="2077720" h="1714500">
                  <a:moveTo>
                    <a:pt x="2077339" y="12318"/>
                  </a:moveTo>
                  <a:lnTo>
                    <a:pt x="2051177" y="12318"/>
                  </a:lnTo>
                  <a:lnTo>
                    <a:pt x="2063242" y="25780"/>
                  </a:lnTo>
                  <a:lnTo>
                    <a:pt x="2077339" y="25780"/>
                  </a:lnTo>
                  <a:lnTo>
                    <a:pt x="2077339" y="12318"/>
                  </a:lnTo>
                  <a:close/>
                </a:path>
              </a:pathLst>
            </a:custGeom>
            <a:solidFill>
              <a:srgbClr val="FFFF65">
                <a:alpha val="89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629D765A-9DC1-9BFD-4131-A965028C4906}"/>
                </a:ext>
              </a:extLst>
            </p:cNvPr>
            <p:cNvSpPr/>
            <p:nvPr/>
          </p:nvSpPr>
          <p:spPr>
            <a:xfrm>
              <a:off x="6138545" y="1868804"/>
              <a:ext cx="2051050" cy="1688464"/>
            </a:xfrm>
            <a:custGeom>
              <a:avLst/>
              <a:gdLst/>
              <a:ahLst/>
              <a:cxnLst/>
              <a:rect l="l" t="t" r="r" b="b"/>
              <a:pathLst>
                <a:path w="2051050" h="1688464">
                  <a:moveTo>
                    <a:pt x="2051050" y="0"/>
                  </a:moveTo>
                  <a:lnTo>
                    <a:pt x="0" y="0"/>
                  </a:lnTo>
                  <a:lnTo>
                    <a:pt x="0" y="1688338"/>
                  </a:lnTo>
                  <a:lnTo>
                    <a:pt x="2051050" y="1688338"/>
                  </a:lnTo>
                  <a:lnTo>
                    <a:pt x="2051050" y="0"/>
                  </a:lnTo>
                  <a:close/>
                </a:path>
              </a:pathLst>
            </a:custGeom>
            <a:solidFill>
              <a:srgbClr val="FBD4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5">
            <a:extLst>
              <a:ext uri="{FF2B5EF4-FFF2-40B4-BE49-F238E27FC236}">
                <a16:creationId xmlns:a16="http://schemas.microsoft.com/office/drawing/2014/main" id="{BE9DAA12-2A59-A1FA-5E04-E1D7555796F7}"/>
              </a:ext>
            </a:extLst>
          </p:cNvPr>
          <p:cNvSpPr txBox="1"/>
          <p:nvPr/>
        </p:nvSpPr>
        <p:spPr>
          <a:xfrm>
            <a:off x="6862812" y="2217299"/>
            <a:ext cx="2054855" cy="1055523"/>
          </a:xfrm>
          <a:prstGeom prst="rect">
            <a:avLst/>
          </a:prstGeom>
        </p:spPr>
        <p:txBody>
          <a:bodyPr vert="horz" wrap="square" lIns="0" tIns="56620" rIns="0" bIns="0" rtlCol="0">
            <a:spAutoFit/>
          </a:bodyPr>
          <a:lstStyle/>
          <a:p>
            <a:pPr marL="190862" marR="363910" indent="-131695">
              <a:lnSpc>
                <a:spcPct val="102600"/>
              </a:lnSpc>
              <a:spcBef>
                <a:spcPts val="446"/>
              </a:spcBef>
              <a:buChar char="•"/>
              <a:tabLst>
                <a:tab pos="190862" algn="l"/>
              </a:tabLst>
            </a:pPr>
            <a:r>
              <a:rPr sz="1102" dirty="0">
                <a:latin typeface="Arial"/>
                <a:cs typeface="Arial"/>
              </a:rPr>
              <a:t>Spills</a:t>
            </a:r>
            <a:r>
              <a:rPr sz="1102" spc="15" dirty="0">
                <a:latin typeface="Arial"/>
                <a:cs typeface="Arial"/>
              </a:rPr>
              <a:t> </a:t>
            </a:r>
            <a:r>
              <a:rPr sz="1102" dirty="0">
                <a:latin typeface="Arial"/>
                <a:cs typeface="Arial"/>
              </a:rPr>
              <a:t>in</a:t>
            </a:r>
            <a:r>
              <a:rPr sz="1102" spc="25" dirty="0">
                <a:latin typeface="Arial"/>
                <a:cs typeface="Arial"/>
              </a:rPr>
              <a:t> </a:t>
            </a:r>
            <a:r>
              <a:rPr sz="1102" dirty="0">
                <a:latin typeface="Arial"/>
                <a:cs typeface="Arial"/>
              </a:rPr>
              <a:t>the</a:t>
            </a:r>
            <a:r>
              <a:rPr sz="1102" spc="30" dirty="0">
                <a:latin typeface="Arial"/>
                <a:cs typeface="Arial"/>
              </a:rPr>
              <a:t> </a:t>
            </a:r>
            <a:r>
              <a:rPr sz="1102" spc="-10" dirty="0">
                <a:latin typeface="Arial"/>
                <a:cs typeface="Arial"/>
              </a:rPr>
              <a:t>wastewater </a:t>
            </a:r>
            <a:r>
              <a:rPr sz="1102" dirty="0">
                <a:latin typeface="Arial"/>
                <a:cs typeface="Arial"/>
              </a:rPr>
              <a:t>collection</a:t>
            </a:r>
            <a:r>
              <a:rPr sz="1102" spc="75" dirty="0">
                <a:latin typeface="Arial"/>
                <a:cs typeface="Arial"/>
              </a:rPr>
              <a:t> </a:t>
            </a:r>
            <a:r>
              <a:rPr sz="1102" spc="-10" dirty="0">
                <a:latin typeface="Arial"/>
                <a:cs typeface="Arial"/>
              </a:rPr>
              <a:t>systems</a:t>
            </a:r>
            <a:endParaRPr sz="1102">
              <a:latin typeface="Arial"/>
              <a:cs typeface="Arial"/>
            </a:endParaRPr>
          </a:p>
          <a:p>
            <a:pPr marL="190862" marR="184500" indent="-131695">
              <a:lnSpc>
                <a:spcPct val="102299"/>
              </a:lnSpc>
              <a:spcBef>
                <a:spcPts val="1077"/>
              </a:spcBef>
              <a:buChar char="•"/>
              <a:tabLst>
                <a:tab pos="190862" algn="l"/>
              </a:tabLst>
            </a:pPr>
            <a:r>
              <a:rPr sz="1102" dirty="0">
                <a:latin typeface="Arial"/>
                <a:cs typeface="Arial"/>
              </a:rPr>
              <a:t>Resulted</a:t>
            </a:r>
            <a:r>
              <a:rPr sz="1102" spc="55" dirty="0">
                <a:latin typeface="Arial"/>
                <a:cs typeface="Arial"/>
              </a:rPr>
              <a:t> </a:t>
            </a:r>
            <a:r>
              <a:rPr sz="1102" dirty="0">
                <a:latin typeface="Arial"/>
                <a:cs typeface="Arial"/>
              </a:rPr>
              <a:t>from</a:t>
            </a:r>
            <a:r>
              <a:rPr sz="1102" spc="45" dirty="0">
                <a:latin typeface="Arial"/>
                <a:cs typeface="Arial"/>
              </a:rPr>
              <a:t> </a:t>
            </a:r>
            <a:r>
              <a:rPr sz="1102" spc="-10" dirty="0">
                <a:latin typeface="Arial"/>
                <a:cs typeface="Arial"/>
              </a:rPr>
              <a:t>system </a:t>
            </a:r>
            <a:r>
              <a:rPr sz="1102" dirty="0">
                <a:latin typeface="Arial"/>
                <a:cs typeface="Arial"/>
              </a:rPr>
              <a:t>failures,</a:t>
            </a:r>
            <a:r>
              <a:rPr sz="1102" spc="60" dirty="0">
                <a:latin typeface="Arial"/>
                <a:cs typeface="Arial"/>
              </a:rPr>
              <a:t> </a:t>
            </a:r>
            <a:r>
              <a:rPr sz="1102" dirty="0">
                <a:latin typeface="Arial"/>
                <a:cs typeface="Arial"/>
              </a:rPr>
              <a:t>negligence,</a:t>
            </a:r>
            <a:r>
              <a:rPr sz="1102" spc="75" dirty="0">
                <a:latin typeface="Arial"/>
                <a:cs typeface="Arial"/>
              </a:rPr>
              <a:t> </a:t>
            </a:r>
            <a:r>
              <a:rPr sz="1102" spc="-25" dirty="0">
                <a:latin typeface="Arial"/>
                <a:cs typeface="Arial"/>
              </a:rPr>
              <a:t>or </a:t>
            </a:r>
            <a:r>
              <a:rPr sz="1102" dirty="0">
                <a:latin typeface="Arial"/>
                <a:cs typeface="Arial"/>
              </a:rPr>
              <a:t>unforeseen</a:t>
            </a:r>
            <a:r>
              <a:rPr sz="1102" spc="85" dirty="0">
                <a:latin typeface="Arial"/>
                <a:cs typeface="Arial"/>
              </a:rPr>
              <a:t> </a:t>
            </a:r>
            <a:r>
              <a:rPr sz="1102" spc="-10" dirty="0">
                <a:latin typeface="Arial"/>
                <a:cs typeface="Arial"/>
              </a:rPr>
              <a:t>circumstances</a:t>
            </a:r>
            <a:endParaRPr sz="1102">
              <a:latin typeface="Arial"/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E14E78-1917-8605-4341-06D0D802CDF7}"/>
              </a:ext>
            </a:extLst>
          </p:cNvPr>
          <p:cNvSpPr txBox="1"/>
          <p:nvPr/>
        </p:nvSpPr>
        <p:spPr>
          <a:xfrm>
            <a:off x="741680" y="4297680"/>
            <a:ext cx="10342880" cy="2249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761" marR="34991" indent="-215674">
              <a:lnSpc>
                <a:spcPct val="100000"/>
              </a:lnSpc>
              <a:spcBef>
                <a:spcPts val="100"/>
              </a:spcBef>
              <a:buChar char="•"/>
              <a:tabLst>
                <a:tab pos="227761" algn="l"/>
                <a:tab pos="228398" algn="l"/>
              </a:tabLst>
            </a:pPr>
            <a:r>
              <a:rPr lang="en-US" sz="1800" dirty="0">
                <a:latin typeface="Arial"/>
                <a:cs typeface="Arial"/>
              </a:rPr>
              <a:t>an</a:t>
            </a:r>
            <a:r>
              <a:rPr lang="en-US" sz="1800" spc="-3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inspector</a:t>
            </a:r>
            <a:r>
              <a:rPr lang="en-US" sz="1800" spc="-5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must</a:t>
            </a:r>
            <a:r>
              <a:rPr lang="en-US" sz="1800" spc="-3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be</a:t>
            </a:r>
            <a:r>
              <a:rPr lang="en-US" sz="1800" spc="-3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notified</a:t>
            </a:r>
            <a:r>
              <a:rPr lang="en-US" sz="1800" spc="-4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without</a:t>
            </a:r>
            <a:r>
              <a:rPr lang="en-US" sz="1800" spc="-2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delay</a:t>
            </a:r>
            <a:r>
              <a:rPr lang="en-US" sz="1800" spc="-3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of</a:t>
            </a:r>
            <a:r>
              <a:rPr lang="en-US" sz="1800" spc="-2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a</a:t>
            </a:r>
            <a:r>
              <a:rPr lang="en-US" sz="1800" spc="-2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deposit</a:t>
            </a:r>
            <a:r>
              <a:rPr lang="en-US" sz="1800" spc="-3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(or</a:t>
            </a:r>
            <a:r>
              <a:rPr lang="en-US" sz="1800" spc="-2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the</a:t>
            </a:r>
            <a:r>
              <a:rPr lang="en-US" sz="1800" spc="-4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serious</a:t>
            </a:r>
            <a:r>
              <a:rPr lang="en-US" sz="1800" spc="-3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and</a:t>
            </a:r>
            <a:r>
              <a:rPr lang="en-US" sz="1800" spc="-3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imminent</a:t>
            </a:r>
            <a:r>
              <a:rPr lang="en-US" sz="1800" spc="-3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danger</a:t>
            </a:r>
            <a:r>
              <a:rPr lang="en-US" sz="1800" spc="-4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of</a:t>
            </a:r>
            <a:r>
              <a:rPr lang="en-US" sz="1800" spc="-2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such</a:t>
            </a:r>
            <a:r>
              <a:rPr lang="en-US" sz="1800" spc="-45" dirty="0">
                <a:latin typeface="Arial"/>
                <a:cs typeface="Arial"/>
              </a:rPr>
              <a:t> </a:t>
            </a:r>
            <a:r>
              <a:rPr lang="en-US" sz="1800" spc="-25" dirty="0">
                <a:latin typeface="Arial"/>
                <a:cs typeface="Arial"/>
              </a:rPr>
              <a:t>an </a:t>
            </a:r>
            <a:r>
              <a:rPr lang="en-US" sz="1800" dirty="0">
                <a:latin typeface="Arial"/>
                <a:cs typeface="Arial"/>
              </a:rPr>
              <a:t>occurrence)</a:t>
            </a:r>
            <a:r>
              <a:rPr lang="en-US" sz="1800" spc="-6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that</a:t>
            </a:r>
            <a:r>
              <a:rPr lang="en-US" sz="1800" spc="-3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results</a:t>
            </a:r>
            <a:r>
              <a:rPr lang="en-US" sz="1800" spc="-5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in,</a:t>
            </a:r>
            <a:r>
              <a:rPr lang="en-US" sz="1800" spc="-2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or</a:t>
            </a:r>
            <a:r>
              <a:rPr lang="en-US" sz="1800" spc="-1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may</a:t>
            </a:r>
            <a:r>
              <a:rPr lang="en-US" sz="1800" spc="-2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reasonably</a:t>
            </a:r>
            <a:r>
              <a:rPr lang="en-US" sz="1800" spc="-4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be</a:t>
            </a:r>
            <a:r>
              <a:rPr lang="en-US" sz="1800" spc="-2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expected</a:t>
            </a:r>
            <a:r>
              <a:rPr lang="en-US" sz="1800" spc="-4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to</a:t>
            </a:r>
            <a:r>
              <a:rPr lang="en-US" sz="1800" spc="-3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result</a:t>
            </a:r>
            <a:r>
              <a:rPr lang="en-US" sz="1800" spc="-3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in,</a:t>
            </a:r>
            <a:r>
              <a:rPr lang="en-US" sz="1800" spc="-2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detriment</a:t>
            </a:r>
            <a:r>
              <a:rPr lang="en-US" sz="1800" spc="-4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to</a:t>
            </a:r>
            <a:r>
              <a:rPr lang="en-US" sz="1800" spc="-3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fish,</a:t>
            </a:r>
            <a:r>
              <a:rPr lang="en-US" sz="1800" spc="-3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fish</a:t>
            </a:r>
            <a:r>
              <a:rPr lang="en-US" sz="1800" spc="-3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habitat</a:t>
            </a:r>
            <a:r>
              <a:rPr lang="en-US" sz="1800" spc="-45" dirty="0">
                <a:latin typeface="Arial"/>
                <a:cs typeface="Arial"/>
              </a:rPr>
              <a:t> </a:t>
            </a:r>
            <a:r>
              <a:rPr lang="en-US" sz="1800" spc="-25" dirty="0">
                <a:latin typeface="Arial"/>
                <a:cs typeface="Arial"/>
              </a:rPr>
              <a:t>or </a:t>
            </a:r>
            <a:r>
              <a:rPr lang="en-US" sz="1800" dirty="0">
                <a:latin typeface="Arial"/>
                <a:cs typeface="Arial"/>
              </a:rPr>
              <a:t>human</a:t>
            </a:r>
            <a:r>
              <a:rPr lang="en-US" sz="1800" spc="-5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use</a:t>
            </a:r>
            <a:r>
              <a:rPr lang="en-US" sz="1800" spc="-3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of</a:t>
            </a:r>
            <a:r>
              <a:rPr lang="en-US" sz="1800" spc="-20" dirty="0">
                <a:latin typeface="Arial"/>
                <a:cs typeface="Arial"/>
              </a:rPr>
              <a:t> fish</a:t>
            </a:r>
            <a:endParaRPr lang="en-US" sz="1800" dirty="0">
              <a:latin typeface="Arial"/>
              <a:cs typeface="Arial"/>
            </a:endParaRPr>
          </a:p>
          <a:p>
            <a:pPr marL="227761" marR="700463" indent="-215674">
              <a:lnSpc>
                <a:spcPct val="100000"/>
              </a:lnSpc>
              <a:spcBef>
                <a:spcPts val="1107"/>
              </a:spcBef>
              <a:buChar char="•"/>
              <a:tabLst>
                <a:tab pos="227761" algn="l"/>
                <a:tab pos="228398" algn="l"/>
              </a:tabLst>
            </a:pPr>
            <a:r>
              <a:rPr lang="en-US" sz="1800" dirty="0">
                <a:latin typeface="Arial"/>
                <a:cs typeface="Arial"/>
              </a:rPr>
              <a:t>Section</a:t>
            </a:r>
            <a:r>
              <a:rPr lang="en-US" sz="1800" spc="-3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38</a:t>
            </a:r>
            <a:r>
              <a:rPr lang="en-US" sz="1800" spc="-1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of</a:t>
            </a:r>
            <a:r>
              <a:rPr lang="en-US" sz="1800" spc="-1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the</a:t>
            </a:r>
            <a:r>
              <a:rPr lang="en-US" sz="1800" spc="-10" dirty="0">
                <a:latin typeface="Arial"/>
                <a:cs typeface="Arial"/>
              </a:rPr>
              <a:t> </a:t>
            </a:r>
            <a:r>
              <a:rPr lang="en-US" sz="1800" i="1" spc="-10" dirty="0">
                <a:latin typeface="Arial"/>
                <a:cs typeface="Arial"/>
              </a:rPr>
              <a:t>Fisheries</a:t>
            </a:r>
            <a:r>
              <a:rPr lang="en-US" sz="1800" i="1" spc="-80" dirty="0">
                <a:latin typeface="Arial"/>
                <a:cs typeface="Arial"/>
              </a:rPr>
              <a:t> </a:t>
            </a:r>
            <a:r>
              <a:rPr lang="en-US" sz="1800" i="1" dirty="0">
                <a:latin typeface="Arial"/>
                <a:cs typeface="Arial"/>
              </a:rPr>
              <a:t>Act</a:t>
            </a:r>
            <a:r>
              <a:rPr lang="en-US" sz="1800" i="1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requires</a:t>
            </a:r>
            <a:r>
              <a:rPr lang="en-US" sz="1800" spc="-3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that</a:t>
            </a:r>
            <a:r>
              <a:rPr lang="en-US" sz="1800" spc="-2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the</a:t>
            </a:r>
            <a:r>
              <a:rPr lang="en-US" sz="1800" spc="-15" dirty="0">
                <a:latin typeface="Arial"/>
                <a:cs typeface="Arial"/>
              </a:rPr>
              <a:t> </a:t>
            </a:r>
            <a:r>
              <a:rPr lang="en-US" sz="1800" spc="-10" dirty="0">
                <a:latin typeface="Arial"/>
                <a:cs typeface="Arial"/>
              </a:rPr>
              <a:t>owner/operator</a:t>
            </a:r>
            <a:r>
              <a:rPr lang="en-US" sz="1800" spc="-4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notify</a:t>
            </a:r>
            <a:r>
              <a:rPr lang="en-US" sz="1800" spc="-2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an</a:t>
            </a:r>
            <a:r>
              <a:rPr lang="en-US" sz="1800" spc="-1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inspector</a:t>
            </a:r>
            <a:r>
              <a:rPr lang="en-US" sz="1800" spc="-4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and</a:t>
            </a:r>
            <a:r>
              <a:rPr lang="en-US" sz="1800" spc="-1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take</a:t>
            </a:r>
            <a:r>
              <a:rPr lang="en-US" sz="1800" spc="-20" dirty="0">
                <a:latin typeface="Arial"/>
                <a:cs typeface="Arial"/>
              </a:rPr>
              <a:t> </a:t>
            </a:r>
            <a:r>
              <a:rPr lang="en-US" sz="1800" spc="-25" dirty="0">
                <a:latin typeface="Arial"/>
                <a:cs typeface="Arial"/>
              </a:rPr>
              <a:t>all </a:t>
            </a:r>
            <a:r>
              <a:rPr lang="en-US" sz="1800" dirty="0">
                <a:latin typeface="Arial"/>
                <a:cs typeface="Arial"/>
              </a:rPr>
              <a:t>reasonable</a:t>
            </a:r>
            <a:r>
              <a:rPr lang="en-US" sz="1800" spc="-7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measures</a:t>
            </a:r>
            <a:r>
              <a:rPr lang="en-US" sz="1800" spc="-5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to</a:t>
            </a:r>
            <a:r>
              <a:rPr lang="en-US" sz="1800" spc="-4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prevent</a:t>
            </a:r>
            <a:r>
              <a:rPr lang="en-US" sz="1800" spc="-3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or</a:t>
            </a:r>
            <a:r>
              <a:rPr lang="en-US" sz="1800" spc="-4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mitigate</a:t>
            </a:r>
            <a:r>
              <a:rPr lang="en-US" sz="1800" spc="-5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any</a:t>
            </a:r>
            <a:r>
              <a:rPr lang="en-US" sz="1800" spc="-3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adverse</a:t>
            </a:r>
            <a:r>
              <a:rPr lang="en-US" sz="1800" spc="-40" dirty="0">
                <a:latin typeface="Arial"/>
                <a:cs typeface="Arial"/>
              </a:rPr>
              <a:t> </a:t>
            </a:r>
            <a:r>
              <a:rPr lang="en-US" sz="1800" spc="-10" dirty="0">
                <a:latin typeface="Arial"/>
                <a:cs typeface="Arial"/>
              </a:rPr>
              <a:t>effects.</a:t>
            </a:r>
            <a:endParaRPr lang="en-US" sz="1800" dirty="0">
              <a:latin typeface="Arial"/>
              <a:cs typeface="Arial"/>
            </a:endParaRPr>
          </a:p>
          <a:p>
            <a:pPr marL="227761" marR="5090" indent="-215674">
              <a:lnSpc>
                <a:spcPct val="100000"/>
              </a:lnSpc>
              <a:spcBef>
                <a:spcPts val="601"/>
              </a:spcBef>
              <a:buChar char="•"/>
              <a:tabLst>
                <a:tab pos="227761" algn="l"/>
                <a:tab pos="228398" algn="l"/>
              </a:tabLst>
            </a:pPr>
            <a:r>
              <a:rPr lang="en-US" sz="1800" dirty="0">
                <a:latin typeface="Arial"/>
                <a:cs typeface="Arial"/>
              </a:rPr>
              <a:t>a</a:t>
            </a:r>
            <a:r>
              <a:rPr lang="en-US" sz="1800" spc="-3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written</a:t>
            </a:r>
            <a:r>
              <a:rPr lang="en-US" sz="1800" spc="-2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report</a:t>
            </a:r>
            <a:r>
              <a:rPr lang="en-US" sz="1800" spc="-4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must</a:t>
            </a:r>
            <a:r>
              <a:rPr lang="en-US" sz="1800" spc="-2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be</a:t>
            </a:r>
            <a:r>
              <a:rPr lang="en-US" sz="1800" spc="-2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sent</a:t>
            </a:r>
            <a:r>
              <a:rPr lang="en-US" sz="1800" spc="-3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to</a:t>
            </a:r>
            <a:r>
              <a:rPr lang="en-US" sz="1800" spc="-3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an</a:t>
            </a:r>
            <a:r>
              <a:rPr lang="en-US" sz="1800" spc="-1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inspector</a:t>
            </a:r>
            <a:r>
              <a:rPr lang="en-US" sz="1800" spc="-4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or</a:t>
            </a:r>
            <a:r>
              <a:rPr lang="en-US" sz="1800" spc="-3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a</a:t>
            </a:r>
            <a:r>
              <a:rPr lang="en-US" sz="1800" spc="-1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fishery</a:t>
            </a:r>
            <a:r>
              <a:rPr lang="en-US" sz="1800" spc="-4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officer</a:t>
            </a:r>
            <a:r>
              <a:rPr lang="en-US" sz="1800" spc="-5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as</a:t>
            </a:r>
            <a:r>
              <a:rPr lang="en-US" sz="1800" spc="-1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soon</a:t>
            </a:r>
            <a:r>
              <a:rPr lang="en-US" sz="1800" spc="-2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as</a:t>
            </a:r>
            <a:r>
              <a:rPr lang="en-US" sz="1800" spc="-2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feasible</a:t>
            </a:r>
            <a:r>
              <a:rPr lang="en-US" sz="1800" spc="-4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after</a:t>
            </a:r>
            <a:r>
              <a:rPr lang="en-US" sz="1800" spc="-3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the</a:t>
            </a:r>
            <a:r>
              <a:rPr lang="en-US" sz="1800" spc="-25" dirty="0">
                <a:latin typeface="Arial"/>
                <a:cs typeface="Arial"/>
              </a:rPr>
              <a:t> </a:t>
            </a:r>
            <a:r>
              <a:rPr lang="en-US" sz="1800" spc="-10" dirty="0">
                <a:latin typeface="Arial"/>
                <a:cs typeface="Arial"/>
              </a:rPr>
              <a:t>occurrence </a:t>
            </a:r>
            <a:r>
              <a:rPr lang="en-US" sz="1800" dirty="0">
                <a:latin typeface="Arial"/>
                <a:cs typeface="Arial"/>
              </a:rPr>
              <a:t>or</a:t>
            </a:r>
            <a:r>
              <a:rPr lang="en-US" sz="1800" spc="-4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after</a:t>
            </a:r>
            <a:r>
              <a:rPr lang="en-US" sz="1800" spc="-4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learning</a:t>
            </a:r>
            <a:r>
              <a:rPr lang="en-US" sz="1800" spc="-4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of</a:t>
            </a:r>
            <a:r>
              <a:rPr lang="en-US" sz="1800" spc="-2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the</a:t>
            </a:r>
            <a:r>
              <a:rPr lang="en-US" sz="1800" spc="-2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danger</a:t>
            </a:r>
            <a:r>
              <a:rPr lang="en-US" sz="1800" spc="-4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of</a:t>
            </a:r>
            <a:r>
              <a:rPr lang="en-US" sz="1800" spc="-2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the</a:t>
            </a:r>
            <a:r>
              <a:rPr lang="en-US" sz="1800" spc="-40" dirty="0">
                <a:latin typeface="Arial"/>
                <a:cs typeface="Arial"/>
              </a:rPr>
              <a:t> </a:t>
            </a:r>
            <a:r>
              <a:rPr lang="en-US" sz="1800" spc="-10" dirty="0">
                <a:latin typeface="Arial"/>
                <a:cs typeface="Arial"/>
              </a:rPr>
              <a:t>occurrence</a:t>
            </a:r>
            <a:endParaRPr lang="en-US"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1269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A5759-BDF5-4E25-A0BB-FDFA85937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Effluent Monitoring and Reporting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56D52C-589B-40B4-9782-F71156B07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B71B-563B-CB48-AD31-D4E4B0B64B93}" type="slidenum">
              <a:rPr lang="en-CA" smtClean="0"/>
              <a:t>13</a:t>
            </a:fld>
            <a:endParaRPr lang="en-C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8E5027-4A1D-7B2E-B300-F2BABAE0B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0855"/>
          </a:xfrm>
        </p:spPr>
        <p:txBody>
          <a:bodyPr/>
          <a:lstStyle/>
          <a:p>
            <a:r>
              <a:rPr lang="en-US" sz="2400" dirty="0">
                <a:latin typeface="Arial"/>
                <a:cs typeface="Arial"/>
              </a:rPr>
              <a:t>Requirements vary</a:t>
            </a:r>
            <a:r>
              <a:rPr lang="en-US" sz="2400" spc="-2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depending</a:t>
            </a:r>
            <a:r>
              <a:rPr lang="en-US" sz="2400" spc="2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on</a:t>
            </a:r>
            <a:r>
              <a:rPr lang="en-US" sz="2400" spc="-2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the</a:t>
            </a:r>
            <a:r>
              <a:rPr lang="en-US" sz="2400" spc="-5" dirty="0">
                <a:latin typeface="Arial"/>
                <a:cs typeface="Arial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SIZE</a:t>
            </a:r>
            <a:r>
              <a:rPr lang="en-US" sz="2400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of</a:t>
            </a:r>
            <a:r>
              <a:rPr lang="en-US" sz="2400" spc="-35" dirty="0">
                <a:latin typeface="Arial"/>
                <a:cs typeface="Arial"/>
              </a:rPr>
              <a:t> </a:t>
            </a:r>
            <a:r>
              <a:rPr lang="en-US" sz="2400" spc="-10" dirty="0">
                <a:latin typeface="Arial"/>
                <a:cs typeface="Arial"/>
              </a:rPr>
              <a:t>wastewater system</a:t>
            </a: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CA" dirty="0"/>
          </a:p>
        </p:txBody>
      </p:sp>
      <p:graphicFrame>
        <p:nvGraphicFramePr>
          <p:cNvPr id="6" name="object 4">
            <a:extLst>
              <a:ext uri="{FF2B5EF4-FFF2-40B4-BE49-F238E27FC236}">
                <a16:creationId xmlns:a16="http://schemas.microsoft.com/office/drawing/2014/main" id="{72190980-42B9-784B-6A00-7E1A9FCE3C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260842"/>
              </p:ext>
            </p:extLst>
          </p:nvPr>
        </p:nvGraphicFramePr>
        <p:xfrm>
          <a:off x="1687455" y="2316480"/>
          <a:ext cx="7974705" cy="422235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58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58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8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9258">
                <a:tc>
                  <a:txBody>
                    <a:bodyPr/>
                    <a:lstStyle/>
                    <a:p>
                      <a:pPr marL="306070" marR="298450" indent="7112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Annual</a:t>
                      </a:r>
                      <a:r>
                        <a:rPr sz="1800" b="1" spc="-10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Average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Daily</a:t>
                      </a:r>
                      <a:r>
                        <a:rPr sz="1800" b="1" spc="-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Volume(m</a:t>
                      </a:r>
                      <a:r>
                        <a:rPr sz="1800" b="1" spc="-30" baseline="25462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389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Type</a:t>
                      </a:r>
                      <a:r>
                        <a:rPr sz="18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1800" b="1" spc="-6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Sample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389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657860" marR="180340" indent="-47117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Minimum</a:t>
                      </a:r>
                      <a:r>
                        <a:rPr sz="1800" b="1" spc="-1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Sampling Frequency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389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93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&lt;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 2500</a:t>
                      </a:r>
                      <a:r>
                        <a:rPr sz="1400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*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3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Grab</a:t>
                      </a:r>
                      <a:r>
                        <a:rPr sz="1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composite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3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3060" marR="125730" indent="-22161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Monthly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but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at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least</a:t>
                      </a:r>
                      <a:r>
                        <a:rPr sz="1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10</a:t>
                      </a:r>
                      <a:r>
                        <a:rPr sz="1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days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after</a:t>
                      </a:r>
                      <a:r>
                        <a:rPr sz="14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any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other</a:t>
                      </a:r>
                      <a:r>
                        <a:rPr sz="14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sample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8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94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&gt;2500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&lt;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 17500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817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Composite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141605" marR="118745" indent="-1524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Every</a:t>
                      </a:r>
                      <a:r>
                        <a:rPr sz="14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weeks</a:t>
                      </a:r>
                      <a:r>
                        <a:rPr sz="14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but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at</a:t>
                      </a:r>
                      <a:r>
                        <a:rPr sz="14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least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0" dirty="0">
                          <a:latin typeface="Arial"/>
                          <a:cs typeface="Arial"/>
                        </a:rPr>
                        <a:t>7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days</a:t>
                      </a:r>
                      <a:r>
                        <a:rPr sz="14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after</a:t>
                      </a:r>
                      <a:r>
                        <a:rPr sz="14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any</a:t>
                      </a:r>
                      <a:r>
                        <a:rPr sz="14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other</a:t>
                      </a:r>
                      <a:r>
                        <a:rPr sz="14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sample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817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24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&gt;</a:t>
                      </a:r>
                      <a:r>
                        <a:rPr sz="1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17500</a:t>
                      </a:r>
                      <a:r>
                        <a:rPr sz="14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&lt;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50000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36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Composite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817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3060" marR="196215" indent="-15113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Weekly</a:t>
                      </a:r>
                      <a:r>
                        <a:rPr sz="14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but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at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least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5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days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after</a:t>
                      </a:r>
                      <a:r>
                        <a:rPr sz="14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any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other</a:t>
                      </a:r>
                      <a:r>
                        <a:rPr sz="14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sample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36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18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&gt;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50000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508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Composite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508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185420" marR="129539" indent="-4889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3</a:t>
                      </a:r>
                      <a:r>
                        <a:rPr sz="1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days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week</a:t>
                      </a:r>
                      <a:r>
                        <a:rPr sz="14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but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at</a:t>
                      </a:r>
                      <a:r>
                        <a:rPr sz="1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least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0" dirty="0">
                          <a:latin typeface="Arial"/>
                          <a:cs typeface="Arial"/>
                        </a:rPr>
                        <a:t>1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day</a:t>
                      </a:r>
                      <a:r>
                        <a:rPr sz="1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after</a:t>
                      </a:r>
                      <a:r>
                        <a:rPr sz="14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any</a:t>
                      </a:r>
                      <a:r>
                        <a:rPr sz="14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other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sample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3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3918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66B52-8D3F-49CB-8C2E-74A478DDF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Effluent Monitoring and Reporting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26A187-196F-49C0-9936-0D2699CE5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87095"/>
          </a:xfrm>
        </p:spPr>
        <p:txBody>
          <a:bodyPr/>
          <a:lstStyle/>
          <a:p>
            <a:r>
              <a:rPr lang="en-US" sz="2800" dirty="0">
                <a:latin typeface="Arial"/>
                <a:cs typeface="Arial"/>
              </a:rPr>
              <a:t>Requirements vary</a:t>
            </a:r>
            <a:r>
              <a:rPr lang="en-US" sz="2800" spc="-2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depending</a:t>
            </a:r>
            <a:r>
              <a:rPr lang="en-US" sz="2800" spc="2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on</a:t>
            </a:r>
            <a:r>
              <a:rPr lang="en-US" sz="2800" spc="-3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the</a:t>
            </a:r>
            <a:r>
              <a:rPr lang="en-US" sz="2800" spc="-55" dirty="0">
                <a:latin typeface="Arial"/>
                <a:cs typeface="Arial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"/>
                <a:cs typeface="Arial"/>
              </a:rPr>
              <a:t>TYPE</a:t>
            </a:r>
            <a:r>
              <a:rPr lang="en-US" sz="2800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of</a:t>
            </a:r>
            <a:r>
              <a:rPr lang="en-US" sz="2800" spc="-30" dirty="0">
                <a:latin typeface="Arial"/>
                <a:cs typeface="Arial"/>
              </a:rPr>
              <a:t> </a:t>
            </a:r>
            <a:r>
              <a:rPr lang="en-US" sz="2800" spc="-10" dirty="0">
                <a:latin typeface="Arial"/>
                <a:cs typeface="Arial"/>
              </a:rPr>
              <a:t>wastewater system</a:t>
            </a:r>
            <a:endParaRPr lang="en-US" sz="2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47AA5A-C74F-40AA-B795-60D0B6A4A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B71B-563B-CB48-AD31-D4E4B0B64B93}" type="slidenum">
              <a:rPr lang="en-CA" smtClean="0"/>
              <a:t>14</a:t>
            </a:fld>
            <a:endParaRPr lang="en-CA" dirty="0"/>
          </a:p>
        </p:txBody>
      </p:sp>
      <p:pic>
        <p:nvPicPr>
          <p:cNvPr id="5" name="object 5">
            <a:extLst>
              <a:ext uri="{FF2B5EF4-FFF2-40B4-BE49-F238E27FC236}">
                <a16:creationId xmlns:a16="http://schemas.microsoft.com/office/drawing/2014/main" id="{47AE2A38-527D-A79C-DD40-9CF2BC36193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24353" y="2847657"/>
            <a:ext cx="5459947" cy="28338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BF8BA4-F598-1EE8-78EC-3A54E52E43B0}"/>
              </a:ext>
            </a:extLst>
          </p:cNvPr>
          <p:cNvSpPr txBox="1"/>
          <p:nvPr/>
        </p:nvSpPr>
        <p:spPr>
          <a:xfrm>
            <a:off x="1036320" y="5816398"/>
            <a:ext cx="91440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24">
              <a:lnSpc>
                <a:spcPct val="100000"/>
              </a:lnSpc>
              <a:spcBef>
                <a:spcPts val="351"/>
              </a:spcBef>
            </a:pPr>
            <a:r>
              <a:rPr lang="en-US" sz="1200" dirty="0">
                <a:latin typeface="Arial"/>
                <a:cs typeface="Arial"/>
              </a:rPr>
              <a:t>*Sample</a:t>
            </a:r>
            <a:r>
              <a:rPr lang="en-US" sz="1200" spc="-3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at</a:t>
            </a:r>
            <a:r>
              <a:rPr lang="en-US" sz="1200" spc="-1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least</a:t>
            </a:r>
            <a:r>
              <a:rPr lang="en-US" sz="1200" spc="-3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10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days after</a:t>
            </a:r>
            <a:r>
              <a:rPr lang="en-US" sz="1200" spc="-2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any</a:t>
            </a:r>
            <a:r>
              <a:rPr lang="en-US" sz="1200" spc="-2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other</a:t>
            </a:r>
            <a:r>
              <a:rPr lang="en-US" sz="1200" spc="-10" dirty="0">
                <a:latin typeface="Arial"/>
                <a:cs typeface="Arial"/>
              </a:rPr>
              <a:t> sample</a:t>
            </a:r>
            <a:endParaRPr lang="en-US" sz="1200" dirty="0">
              <a:latin typeface="Arial"/>
              <a:cs typeface="Arial"/>
            </a:endParaRPr>
          </a:p>
          <a:p>
            <a:pPr marL="12724">
              <a:lnSpc>
                <a:spcPct val="100000"/>
              </a:lnSpc>
              <a:spcBef>
                <a:spcPts val="254"/>
              </a:spcBef>
            </a:pPr>
            <a:r>
              <a:rPr lang="en-US" sz="1200" dirty="0">
                <a:latin typeface="Arial"/>
                <a:cs typeface="Arial"/>
              </a:rPr>
              <a:t>**Sample</a:t>
            </a:r>
            <a:r>
              <a:rPr lang="en-US" sz="1200" spc="-3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at</a:t>
            </a:r>
            <a:r>
              <a:rPr lang="en-US" sz="1200" spc="-3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least</a:t>
            </a:r>
            <a:r>
              <a:rPr lang="en-US" sz="1200" spc="-1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60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days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after</a:t>
            </a:r>
            <a:r>
              <a:rPr lang="en-US" sz="1200" spc="-2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any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other</a:t>
            </a:r>
            <a:r>
              <a:rPr lang="en-US" sz="1200" spc="-10" dirty="0">
                <a:latin typeface="Arial"/>
                <a:cs typeface="Arial"/>
              </a:rPr>
              <a:t> sample</a:t>
            </a:r>
            <a:endParaRPr lang="en-US" sz="1200" dirty="0">
              <a:latin typeface="Arial"/>
              <a:cs typeface="Arial"/>
            </a:endParaRPr>
          </a:p>
          <a:p>
            <a:pPr marL="12724">
              <a:lnSpc>
                <a:spcPct val="100000"/>
              </a:lnSpc>
              <a:spcBef>
                <a:spcPts val="250"/>
              </a:spcBef>
            </a:pPr>
            <a:r>
              <a:rPr lang="en-US" sz="1200" dirty="0">
                <a:latin typeface="Arial"/>
                <a:cs typeface="Arial"/>
              </a:rPr>
              <a:t>***Sample</a:t>
            </a:r>
            <a:r>
              <a:rPr lang="en-US" sz="1200" spc="-3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every two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weeks</a:t>
            </a:r>
            <a:r>
              <a:rPr lang="en-US" sz="1200" spc="-2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but</a:t>
            </a:r>
            <a:r>
              <a:rPr lang="en-US" sz="1200" spc="-1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at</a:t>
            </a:r>
            <a:r>
              <a:rPr lang="en-US" sz="1200" spc="-1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least</a:t>
            </a:r>
            <a:r>
              <a:rPr lang="en-US" sz="1200" spc="-3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seven</a:t>
            </a:r>
            <a:r>
              <a:rPr lang="en-US" sz="1200" spc="-1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days after</a:t>
            </a:r>
            <a:r>
              <a:rPr lang="en-US" sz="1200" spc="-2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any</a:t>
            </a:r>
            <a:r>
              <a:rPr lang="en-US" sz="1200" spc="-2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other</a:t>
            </a:r>
            <a:r>
              <a:rPr lang="en-US" sz="1200" spc="-1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sample</a:t>
            </a:r>
            <a:r>
              <a:rPr lang="en-US" sz="1200" spc="-2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if</a:t>
            </a:r>
            <a:r>
              <a:rPr lang="en-US" sz="1200" spc="-3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the</a:t>
            </a:r>
            <a:r>
              <a:rPr lang="en-US" sz="1200" spc="-1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discharge</a:t>
            </a:r>
            <a:r>
              <a:rPr lang="en-US" sz="1200" spc="-2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period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is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greater</a:t>
            </a:r>
            <a:r>
              <a:rPr lang="en-US" sz="1200" spc="-1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than</a:t>
            </a:r>
            <a:r>
              <a:rPr lang="en-US" sz="1200" spc="-2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30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spc="-20" dirty="0">
                <a:latin typeface="Arial"/>
                <a:cs typeface="Arial"/>
              </a:rPr>
              <a:t>days</a:t>
            </a:r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06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36C10-235A-4E4A-B945-FA1C70018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Sampling – Final Discharge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26F18-879E-4832-A992-69966B17E1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sz="2800" dirty="0"/>
          </a:p>
          <a:p>
            <a:endParaRPr lang="en-US" sz="2800" dirty="0"/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D4FF8-9A28-464D-977C-B14AB0F6D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B71B-563B-CB48-AD31-D4E4B0B64B93}" type="slidenum">
              <a:rPr lang="en-CA" smtClean="0"/>
              <a:t>15</a:t>
            </a:fld>
            <a:endParaRPr lang="en-CA"/>
          </a:p>
        </p:txBody>
      </p:sp>
      <p:grpSp>
        <p:nvGrpSpPr>
          <p:cNvPr id="5" name="object 3">
            <a:extLst>
              <a:ext uri="{FF2B5EF4-FFF2-40B4-BE49-F238E27FC236}">
                <a16:creationId xmlns:a16="http://schemas.microsoft.com/office/drawing/2014/main" id="{41F11138-BED7-CF64-F0CB-3E5C09244067}"/>
              </a:ext>
            </a:extLst>
          </p:cNvPr>
          <p:cNvGrpSpPr/>
          <p:nvPr/>
        </p:nvGrpSpPr>
        <p:grpSpPr>
          <a:xfrm>
            <a:off x="2144583" y="1691737"/>
            <a:ext cx="7909602" cy="3908678"/>
            <a:chOff x="627900" y="1688604"/>
            <a:chExt cx="7894955" cy="3901440"/>
          </a:xfrm>
        </p:grpSpPr>
        <p:pic>
          <p:nvPicPr>
            <p:cNvPr id="6" name="object 4">
              <a:extLst>
                <a:ext uri="{FF2B5EF4-FFF2-40B4-BE49-F238E27FC236}">
                  <a16:creationId xmlns:a16="http://schemas.microsoft.com/office/drawing/2014/main" id="{422D95EF-835F-3B39-85AC-3BC3D59FAF4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7900" y="1688604"/>
              <a:ext cx="7894332" cy="3901440"/>
            </a:xfrm>
            <a:prstGeom prst="rect">
              <a:avLst/>
            </a:prstGeom>
          </p:spPr>
        </p:pic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6D1B34AA-919E-7867-8615-B518C6E3E6FF}"/>
                </a:ext>
              </a:extLst>
            </p:cNvPr>
            <p:cNvSpPr/>
            <p:nvPr/>
          </p:nvSpPr>
          <p:spPr>
            <a:xfrm>
              <a:off x="4283963" y="3854323"/>
              <a:ext cx="1007744" cy="862330"/>
            </a:xfrm>
            <a:custGeom>
              <a:avLst/>
              <a:gdLst/>
              <a:ahLst/>
              <a:cxnLst/>
              <a:rect l="l" t="t" r="r" b="b"/>
              <a:pathLst>
                <a:path w="1007745" h="862329">
                  <a:moveTo>
                    <a:pt x="0" y="431291"/>
                  </a:moveTo>
                  <a:lnTo>
                    <a:pt x="2599" y="387269"/>
                  </a:lnTo>
                  <a:lnTo>
                    <a:pt x="10230" y="344501"/>
                  </a:lnTo>
                  <a:lnTo>
                    <a:pt x="22641" y="303206"/>
                  </a:lnTo>
                  <a:lnTo>
                    <a:pt x="39580" y="263604"/>
                  </a:lnTo>
                  <a:lnTo>
                    <a:pt x="60794" y="225912"/>
                  </a:lnTo>
                  <a:lnTo>
                    <a:pt x="86033" y="190351"/>
                  </a:lnTo>
                  <a:lnTo>
                    <a:pt x="115043" y="157137"/>
                  </a:lnTo>
                  <a:lnTo>
                    <a:pt x="147574" y="126491"/>
                  </a:lnTo>
                  <a:lnTo>
                    <a:pt x="183372" y="98632"/>
                  </a:lnTo>
                  <a:lnTo>
                    <a:pt x="222187" y="73777"/>
                  </a:lnTo>
                  <a:lnTo>
                    <a:pt x="263767" y="52145"/>
                  </a:lnTo>
                  <a:lnTo>
                    <a:pt x="307859" y="33956"/>
                  </a:lnTo>
                  <a:lnTo>
                    <a:pt x="354212" y="19428"/>
                  </a:lnTo>
                  <a:lnTo>
                    <a:pt x="402574" y="8780"/>
                  </a:lnTo>
                  <a:lnTo>
                    <a:pt x="452693" y="2231"/>
                  </a:lnTo>
                  <a:lnTo>
                    <a:pt x="504317" y="0"/>
                  </a:lnTo>
                  <a:lnTo>
                    <a:pt x="555675" y="2231"/>
                  </a:lnTo>
                  <a:lnTo>
                    <a:pt x="605567" y="8780"/>
                  </a:lnTo>
                  <a:lnTo>
                    <a:pt x="653738" y="19428"/>
                  </a:lnTo>
                  <a:lnTo>
                    <a:pt x="699932" y="33956"/>
                  </a:lnTo>
                  <a:lnTo>
                    <a:pt x="743896" y="52145"/>
                  </a:lnTo>
                  <a:lnTo>
                    <a:pt x="785374" y="73777"/>
                  </a:lnTo>
                  <a:lnTo>
                    <a:pt x="824111" y="98632"/>
                  </a:lnTo>
                  <a:lnTo>
                    <a:pt x="859853" y="126491"/>
                  </a:lnTo>
                  <a:lnTo>
                    <a:pt x="892344" y="157137"/>
                  </a:lnTo>
                  <a:lnTo>
                    <a:pt x="921330" y="190351"/>
                  </a:lnTo>
                  <a:lnTo>
                    <a:pt x="946556" y="225912"/>
                  </a:lnTo>
                  <a:lnTo>
                    <a:pt x="967767" y="263604"/>
                  </a:lnTo>
                  <a:lnTo>
                    <a:pt x="984708" y="303206"/>
                  </a:lnTo>
                  <a:lnTo>
                    <a:pt x="997125" y="344501"/>
                  </a:lnTo>
                  <a:lnTo>
                    <a:pt x="1004761" y="387269"/>
                  </a:lnTo>
                  <a:lnTo>
                    <a:pt x="1007363" y="431291"/>
                  </a:lnTo>
                  <a:lnTo>
                    <a:pt x="1004761" y="475541"/>
                  </a:lnTo>
                  <a:lnTo>
                    <a:pt x="997125" y="518472"/>
                  </a:lnTo>
                  <a:lnTo>
                    <a:pt x="984708" y="559872"/>
                  </a:lnTo>
                  <a:lnTo>
                    <a:pt x="967767" y="599529"/>
                  </a:lnTo>
                  <a:lnTo>
                    <a:pt x="946556" y="637231"/>
                  </a:lnTo>
                  <a:lnTo>
                    <a:pt x="921330" y="672766"/>
                  </a:lnTo>
                  <a:lnTo>
                    <a:pt x="892344" y="705922"/>
                  </a:lnTo>
                  <a:lnTo>
                    <a:pt x="859853" y="736488"/>
                  </a:lnTo>
                  <a:lnTo>
                    <a:pt x="824111" y="764252"/>
                  </a:lnTo>
                  <a:lnTo>
                    <a:pt x="785374" y="789001"/>
                  </a:lnTo>
                  <a:lnTo>
                    <a:pt x="743896" y="810524"/>
                  </a:lnTo>
                  <a:lnTo>
                    <a:pt x="699932" y="828609"/>
                  </a:lnTo>
                  <a:lnTo>
                    <a:pt x="653738" y="843044"/>
                  </a:lnTo>
                  <a:lnTo>
                    <a:pt x="605567" y="853617"/>
                  </a:lnTo>
                  <a:lnTo>
                    <a:pt x="555675" y="860116"/>
                  </a:lnTo>
                  <a:lnTo>
                    <a:pt x="504317" y="862329"/>
                  </a:lnTo>
                  <a:lnTo>
                    <a:pt x="452693" y="860116"/>
                  </a:lnTo>
                  <a:lnTo>
                    <a:pt x="402574" y="853617"/>
                  </a:lnTo>
                  <a:lnTo>
                    <a:pt x="354212" y="843044"/>
                  </a:lnTo>
                  <a:lnTo>
                    <a:pt x="307859" y="828609"/>
                  </a:lnTo>
                  <a:lnTo>
                    <a:pt x="263767" y="810524"/>
                  </a:lnTo>
                  <a:lnTo>
                    <a:pt x="222187" y="789001"/>
                  </a:lnTo>
                  <a:lnTo>
                    <a:pt x="183372" y="764252"/>
                  </a:lnTo>
                  <a:lnTo>
                    <a:pt x="147574" y="736488"/>
                  </a:lnTo>
                  <a:lnTo>
                    <a:pt x="115043" y="705922"/>
                  </a:lnTo>
                  <a:lnTo>
                    <a:pt x="86033" y="672766"/>
                  </a:lnTo>
                  <a:lnTo>
                    <a:pt x="60794" y="637231"/>
                  </a:lnTo>
                  <a:lnTo>
                    <a:pt x="39580" y="599529"/>
                  </a:lnTo>
                  <a:lnTo>
                    <a:pt x="22641" y="559872"/>
                  </a:lnTo>
                  <a:lnTo>
                    <a:pt x="10230" y="518472"/>
                  </a:lnTo>
                  <a:lnTo>
                    <a:pt x="2599" y="475541"/>
                  </a:lnTo>
                  <a:lnTo>
                    <a:pt x="0" y="431291"/>
                  </a:lnTo>
                </a:path>
              </a:pathLst>
            </a:custGeom>
            <a:ln w="2577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46705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3C047-8313-42E9-9E32-03B4BE333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790" y="365125"/>
            <a:ext cx="10748010" cy="1325563"/>
          </a:xfrm>
        </p:spPr>
        <p:txBody>
          <a:bodyPr>
            <a:noAutofit/>
          </a:bodyPr>
          <a:lstStyle/>
          <a:p>
            <a:r>
              <a:rPr lang="en-US" sz="3600" dirty="0"/>
              <a:t>Reporting Requirements</a:t>
            </a:r>
            <a:endParaRPr lang="en-CA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10BA71-6894-450A-8CAA-3B477B565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B71B-563B-CB48-AD31-D4E4B0B64B93}" type="slidenum">
              <a:rPr lang="en-CA" smtClean="0"/>
              <a:t>16</a:t>
            </a:fld>
            <a:endParaRPr lang="en-C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63EA87-945A-FD24-3C1A-E89FA401B496}"/>
              </a:ext>
            </a:extLst>
          </p:cNvPr>
          <p:cNvSpPr txBox="1"/>
          <p:nvPr/>
        </p:nvSpPr>
        <p:spPr>
          <a:xfrm>
            <a:off x="721360" y="1449785"/>
            <a:ext cx="9753600" cy="48102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4546" indent="-288838">
              <a:lnSpc>
                <a:spcPts val="2840"/>
              </a:lnSpc>
              <a:spcBef>
                <a:spcPts val="100"/>
              </a:spcBef>
              <a:buSzPct val="118750"/>
              <a:buChar char="•"/>
              <a:tabLst>
                <a:tab pos="364546" algn="l"/>
                <a:tab pos="365183" algn="l"/>
              </a:tabLst>
            </a:pPr>
            <a:r>
              <a:rPr lang="en-US" sz="2405" dirty="0">
                <a:latin typeface="Arial"/>
                <a:cs typeface="Arial"/>
              </a:rPr>
              <a:t>Identification</a:t>
            </a:r>
            <a:r>
              <a:rPr lang="en-US" sz="2405" spc="-40" dirty="0">
                <a:latin typeface="Arial"/>
                <a:cs typeface="Arial"/>
              </a:rPr>
              <a:t> </a:t>
            </a:r>
            <a:r>
              <a:rPr lang="en-US" sz="2405" spc="-10" dirty="0">
                <a:latin typeface="Arial"/>
                <a:cs typeface="Arial"/>
              </a:rPr>
              <a:t>report</a:t>
            </a:r>
            <a:endParaRPr lang="en-US" sz="2405" dirty="0">
              <a:latin typeface="Arial"/>
              <a:cs typeface="Arial"/>
            </a:endParaRPr>
          </a:p>
          <a:p>
            <a:pPr marL="842974" marR="181955" lvl="1" indent="-288838">
              <a:lnSpc>
                <a:spcPct val="88600"/>
              </a:lnSpc>
              <a:spcBef>
                <a:spcPts val="215"/>
              </a:spcBef>
              <a:buClr>
                <a:srgbClr val="395F1B"/>
              </a:buClr>
              <a:buSzPct val="118750"/>
              <a:buChar char="–"/>
              <a:tabLst>
                <a:tab pos="842337" algn="l"/>
                <a:tab pos="842974" algn="l"/>
              </a:tabLst>
            </a:pPr>
            <a:r>
              <a:rPr lang="en-US" sz="1603" dirty="0">
                <a:latin typeface="Arial"/>
                <a:cs typeface="Arial"/>
              </a:rPr>
              <a:t>All</a:t>
            </a:r>
            <a:r>
              <a:rPr lang="en-US" sz="1603" spc="-6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systems</a:t>
            </a:r>
            <a:r>
              <a:rPr lang="en-US" sz="1603" spc="-1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in</a:t>
            </a:r>
            <a:r>
              <a:rPr lang="en-US" sz="1603" spc="-4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operation</a:t>
            </a:r>
            <a:r>
              <a:rPr lang="en-US" sz="1603" spc="-3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should</a:t>
            </a:r>
            <a:r>
              <a:rPr lang="en-US" sz="1603" spc="-5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have</a:t>
            </a:r>
            <a:r>
              <a:rPr lang="en-US" sz="1603" spc="-4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submitted</a:t>
            </a:r>
            <a:r>
              <a:rPr lang="en-US" sz="1603" spc="-3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an</a:t>
            </a:r>
            <a:r>
              <a:rPr lang="en-US" sz="1603" spc="-4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ID</a:t>
            </a:r>
            <a:r>
              <a:rPr lang="en-US" sz="1603" spc="-3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report</a:t>
            </a:r>
            <a:r>
              <a:rPr lang="en-US" sz="1603" spc="-2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with</a:t>
            </a:r>
            <a:r>
              <a:rPr lang="en-US" sz="1603" spc="-3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all</a:t>
            </a:r>
            <a:r>
              <a:rPr lang="en-US" sz="1603" spc="-50" dirty="0">
                <a:latin typeface="Arial"/>
                <a:cs typeface="Arial"/>
              </a:rPr>
              <a:t> </a:t>
            </a:r>
            <a:r>
              <a:rPr lang="en-US" sz="1603" spc="-10" dirty="0">
                <a:latin typeface="Arial"/>
                <a:cs typeface="Arial"/>
              </a:rPr>
              <a:t>required </a:t>
            </a:r>
            <a:r>
              <a:rPr lang="en-US" sz="1603" dirty="0">
                <a:latin typeface="Arial"/>
                <a:cs typeface="Arial"/>
              </a:rPr>
              <a:t>information</a:t>
            </a:r>
            <a:r>
              <a:rPr lang="en-US" sz="1603" spc="-4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including</a:t>
            </a:r>
            <a:r>
              <a:rPr lang="en-US" sz="1603" spc="-8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if</a:t>
            </a:r>
            <a:r>
              <a:rPr lang="en-US" sz="1603" spc="-3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the</a:t>
            </a:r>
            <a:r>
              <a:rPr lang="en-US" sz="1603" spc="-5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influent</a:t>
            </a:r>
            <a:r>
              <a:rPr lang="en-US" sz="1603" spc="-5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flowrate</a:t>
            </a:r>
            <a:r>
              <a:rPr lang="en-US" sz="1603" spc="-2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is</a:t>
            </a:r>
            <a:r>
              <a:rPr lang="en-US" sz="1603" spc="-4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equal</a:t>
            </a:r>
            <a:r>
              <a:rPr lang="en-US" sz="1603" spc="-5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or</a:t>
            </a:r>
            <a:r>
              <a:rPr lang="en-US" sz="1603" spc="-4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greater</a:t>
            </a:r>
            <a:r>
              <a:rPr lang="en-US" sz="1603" spc="-2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than</a:t>
            </a:r>
            <a:r>
              <a:rPr lang="en-US" sz="1603" spc="-3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100m</a:t>
            </a:r>
            <a:r>
              <a:rPr lang="en-US" sz="1578" baseline="26455" dirty="0">
                <a:latin typeface="Arial"/>
                <a:cs typeface="Arial"/>
              </a:rPr>
              <a:t>3</a:t>
            </a:r>
            <a:r>
              <a:rPr lang="en-US" sz="1578" spc="142" baseline="26455" dirty="0">
                <a:latin typeface="Arial"/>
                <a:cs typeface="Arial"/>
              </a:rPr>
              <a:t> </a:t>
            </a:r>
            <a:r>
              <a:rPr lang="en-US" sz="1603" spc="-10" dirty="0">
                <a:latin typeface="Arial"/>
                <a:cs typeface="Arial"/>
              </a:rPr>
              <a:t>daily </a:t>
            </a:r>
            <a:r>
              <a:rPr lang="en-US" sz="1603" dirty="0">
                <a:latin typeface="Arial"/>
                <a:cs typeface="Arial"/>
              </a:rPr>
              <a:t>and</a:t>
            </a:r>
            <a:r>
              <a:rPr lang="en-US" sz="1603" spc="-5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discharges</a:t>
            </a:r>
            <a:r>
              <a:rPr lang="en-US" sz="1603" spc="-4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to</a:t>
            </a:r>
            <a:r>
              <a:rPr lang="en-US" sz="1603" spc="-4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water</a:t>
            </a:r>
            <a:r>
              <a:rPr lang="en-US" sz="1603" spc="-3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frequented</a:t>
            </a:r>
            <a:r>
              <a:rPr lang="en-US" sz="1603" spc="-2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by</a:t>
            </a:r>
            <a:r>
              <a:rPr lang="en-US" sz="1603" spc="-4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fish;</a:t>
            </a:r>
            <a:r>
              <a:rPr lang="en-US" sz="1603" spc="-30" dirty="0">
                <a:latin typeface="Arial"/>
                <a:cs typeface="Arial"/>
              </a:rPr>
              <a:t> </a:t>
            </a:r>
            <a:r>
              <a:rPr lang="en-US" sz="1603" spc="-25" dirty="0">
                <a:latin typeface="Arial"/>
                <a:cs typeface="Arial"/>
              </a:rPr>
              <a:t>or</a:t>
            </a:r>
            <a:endParaRPr lang="en-US" sz="1603" dirty="0">
              <a:latin typeface="Arial"/>
              <a:cs typeface="Arial"/>
            </a:endParaRPr>
          </a:p>
          <a:p>
            <a:pPr marL="842974" lvl="1" indent="-288838">
              <a:lnSpc>
                <a:spcPts val="2174"/>
              </a:lnSpc>
              <a:buClr>
                <a:srgbClr val="395F1B"/>
              </a:buClr>
              <a:buSzPct val="118750"/>
              <a:buChar char="–"/>
              <a:tabLst>
                <a:tab pos="842337" algn="l"/>
                <a:tab pos="842974" algn="l"/>
              </a:tabLst>
            </a:pPr>
            <a:r>
              <a:rPr lang="en-US" sz="1603" dirty="0">
                <a:latin typeface="Arial"/>
                <a:cs typeface="Arial"/>
              </a:rPr>
              <a:t>New</a:t>
            </a:r>
            <a:r>
              <a:rPr lang="en-US" sz="1603" spc="-5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systems</a:t>
            </a:r>
            <a:r>
              <a:rPr lang="en-US" sz="1603" spc="-2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within</a:t>
            </a:r>
            <a:r>
              <a:rPr lang="en-US" sz="1603" spc="-55" dirty="0">
                <a:latin typeface="Arial"/>
                <a:cs typeface="Arial"/>
              </a:rPr>
              <a:t> </a:t>
            </a:r>
            <a:r>
              <a:rPr lang="en-US" sz="1603" b="1" dirty="0">
                <a:latin typeface="Arial"/>
                <a:cs typeface="Arial"/>
              </a:rPr>
              <a:t>45</a:t>
            </a:r>
            <a:r>
              <a:rPr lang="en-US" sz="1603" b="1" spc="-40" dirty="0">
                <a:latin typeface="Arial"/>
                <a:cs typeface="Arial"/>
              </a:rPr>
              <a:t> </a:t>
            </a:r>
            <a:r>
              <a:rPr lang="en-US" sz="1603" b="1" dirty="0">
                <a:latin typeface="Arial"/>
                <a:cs typeface="Arial"/>
              </a:rPr>
              <a:t>days</a:t>
            </a:r>
            <a:r>
              <a:rPr lang="en-US" sz="1603" b="1" spc="-1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after</a:t>
            </a:r>
            <a:r>
              <a:rPr lang="en-US" sz="1603" spc="-2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system</a:t>
            </a:r>
            <a:r>
              <a:rPr lang="en-US" sz="1603" spc="-2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comes</a:t>
            </a:r>
            <a:r>
              <a:rPr lang="en-US" sz="1603" spc="-4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into</a:t>
            </a:r>
            <a:r>
              <a:rPr lang="en-US" sz="1603" spc="-45" dirty="0">
                <a:latin typeface="Arial"/>
                <a:cs typeface="Arial"/>
              </a:rPr>
              <a:t> </a:t>
            </a:r>
            <a:r>
              <a:rPr lang="en-US" sz="1603" spc="-10" dirty="0">
                <a:latin typeface="Arial"/>
                <a:cs typeface="Arial"/>
              </a:rPr>
              <a:t>operation</a:t>
            </a:r>
            <a:endParaRPr lang="en-US" sz="1603" dirty="0">
              <a:latin typeface="Arial"/>
              <a:cs typeface="Arial"/>
            </a:endParaRPr>
          </a:p>
          <a:p>
            <a:pPr marL="364546" indent="-288838">
              <a:lnSpc>
                <a:spcPts val="2800"/>
              </a:lnSpc>
              <a:spcBef>
                <a:spcPts val="1748"/>
              </a:spcBef>
              <a:buSzPct val="118750"/>
              <a:buChar char="•"/>
              <a:tabLst>
                <a:tab pos="364546" algn="l"/>
                <a:tab pos="365183" algn="l"/>
              </a:tabLst>
            </a:pPr>
            <a:r>
              <a:rPr lang="en-US" sz="2405" dirty="0">
                <a:latin typeface="Arial"/>
                <a:cs typeface="Arial"/>
              </a:rPr>
              <a:t>Monitoring</a:t>
            </a:r>
            <a:r>
              <a:rPr lang="en-US" sz="2405" spc="-10" dirty="0">
                <a:latin typeface="Arial"/>
                <a:cs typeface="Arial"/>
              </a:rPr>
              <a:t> reports</a:t>
            </a:r>
            <a:endParaRPr lang="en-US" sz="2405" dirty="0">
              <a:latin typeface="Arial"/>
              <a:cs typeface="Arial"/>
            </a:endParaRPr>
          </a:p>
          <a:p>
            <a:pPr marL="739908" indent="-183227">
              <a:lnSpc>
                <a:spcPts val="1838"/>
              </a:lnSpc>
              <a:buSzPct val="118750"/>
              <a:buChar char="•"/>
              <a:tabLst>
                <a:tab pos="740544" algn="l"/>
              </a:tabLst>
            </a:pPr>
            <a:r>
              <a:rPr lang="en-US" sz="1603" dirty="0">
                <a:latin typeface="Arial"/>
                <a:cs typeface="Arial"/>
              </a:rPr>
              <a:t>Due</a:t>
            </a:r>
            <a:r>
              <a:rPr lang="en-US" sz="1603" spc="-50" dirty="0">
                <a:latin typeface="Arial"/>
                <a:cs typeface="Arial"/>
              </a:rPr>
              <a:t> </a:t>
            </a:r>
            <a:r>
              <a:rPr lang="en-US" sz="1603" b="1" dirty="0">
                <a:latin typeface="Arial"/>
                <a:cs typeface="Arial"/>
              </a:rPr>
              <a:t>45</a:t>
            </a:r>
            <a:r>
              <a:rPr lang="en-US" sz="1603" b="1" spc="-3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days</a:t>
            </a:r>
            <a:r>
              <a:rPr lang="en-US" sz="1603" spc="-3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after</a:t>
            </a:r>
            <a:r>
              <a:rPr lang="en-US" sz="1603" spc="-1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end</a:t>
            </a:r>
            <a:r>
              <a:rPr lang="en-US" sz="1603" spc="-4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of</a:t>
            </a:r>
            <a:r>
              <a:rPr lang="en-US" sz="1603" spc="-3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calendar</a:t>
            </a:r>
            <a:r>
              <a:rPr lang="en-US" sz="1603" spc="-5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year</a:t>
            </a:r>
            <a:r>
              <a:rPr lang="en-US" sz="1603" spc="-2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or</a:t>
            </a:r>
            <a:r>
              <a:rPr lang="en-US" sz="1603" spc="-4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quarter,</a:t>
            </a:r>
            <a:r>
              <a:rPr lang="en-US" sz="1603" spc="-1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depending</a:t>
            </a:r>
            <a:r>
              <a:rPr lang="en-US" sz="1603" spc="-5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on</a:t>
            </a:r>
            <a:r>
              <a:rPr lang="en-US" sz="1603" spc="-3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type</a:t>
            </a:r>
            <a:r>
              <a:rPr lang="en-US" sz="1603" spc="-2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of</a:t>
            </a:r>
            <a:r>
              <a:rPr lang="en-US" sz="1603" spc="-35" dirty="0">
                <a:latin typeface="Arial"/>
                <a:cs typeface="Arial"/>
              </a:rPr>
              <a:t> </a:t>
            </a:r>
            <a:r>
              <a:rPr lang="en-US" sz="1603" spc="-10" dirty="0">
                <a:latin typeface="Arial"/>
                <a:cs typeface="Arial"/>
              </a:rPr>
              <a:t>system</a:t>
            </a:r>
            <a:endParaRPr lang="en-US" sz="1603" dirty="0">
              <a:latin typeface="Arial"/>
              <a:cs typeface="Arial"/>
            </a:endParaRPr>
          </a:p>
          <a:p>
            <a:pPr marL="842974" indent="-288838">
              <a:lnSpc>
                <a:spcPct val="100000"/>
              </a:lnSpc>
              <a:spcBef>
                <a:spcPts val="195"/>
              </a:spcBef>
              <a:buClr>
                <a:srgbClr val="395F1B"/>
              </a:buClr>
              <a:buChar char="–"/>
              <a:tabLst>
                <a:tab pos="842337" algn="l"/>
                <a:tab pos="842974" algn="l"/>
              </a:tabLst>
            </a:pPr>
            <a:r>
              <a:rPr lang="en-US" sz="1603" dirty="0">
                <a:latin typeface="Arial"/>
                <a:cs typeface="Arial"/>
              </a:rPr>
              <a:t>Calendar</a:t>
            </a:r>
            <a:r>
              <a:rPr lang="en-US" sz="1603" spc="-8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year</a:t>
            </a:r>
            <a:r>
              <a:rPr lang="en-US" sz="1603" spc="-5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(February</a:t>
            </a:r>
            <a:r>
              <a:rPr lang="en-US" sz="1603" spc="-45" dirty="0">
                <a:latin typeface="Arial"/>
                <a:cs typeface="Arial"/>
              </a:rPr>
              <a:t> </a:t>
            </a:r>
            <a:r>
              <a:rPr lang="en-US" sz="1603" spc="-25" dirty="0">
                <a:latin typeface="Arial"/>
                <a:cs typeface="Arial"/>
              </a:rPr>
              <a:t>14)</a:t>
            </a:r>
            <a:endParaRPr lang="en-US" sz="1603" dirty="0">
              <a:latin typeface="Arial"/>
              <a:cs typeface="Arial"/>
            </a:endParaRPr>
          </a:p>
          <a:p>
            <a:pPr marL="1221516" lvl="1" indent="-229034">
              <a:lnSpc>
                <a:spcPct val="100000"/>
              </a:lnSpc>
              <a:spcBef>
                <a:spcPts val="190"/>
              </a:spcBef>
              <a:buClr>
                <a:srgbClr val="C7A100"/>
              </a:buClr>
              <a:buChar char="▪"/>
              <a:tabLst>
                <a:tab pos="1220880" algn="l"/>
                <a:tab pos="1221516" algn="l"/>
              </a:tabLst>
            </a:pPr>
            <a:r>
              <a:rPr lang="en-US" sz="1603" dirty="0">
                <a:latin typeface="Arial"/>
                <a:cs typeface="Arial"/>
              </a:rPr>
              <a:t>Intermittent</a:t>
            </a:r>
            <a:r>
              <a:rPr lang="en-US" sz="1603" spc="-3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systems</a:t>
            </a:r>
            <a:r>
              <a:rPr lang="en-US" sz="1603" spc="-3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≤</a:t>
            </a:r>
            <a:r>
              <a:rPr lang="en-US" sz="1603" spc="-5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17500</a:t>
            </a:r>
            <a:r>
              <a:rPr lang="en-US" sz="1603" spc="-60" dirty="0">
                <a:latin typeface="Arial"/>
                <a:cs typeface="Arial"/>
              </a:rPr>
              <a:t> </a:t>
            </a:r>
            <a:r>
              <a:rPr lang="en-US" sz="1603" spc="-20" dirty="0">
                <a:latin typeface="Arial"/>
                <a:cs typeface="Arial"/>
              </a:rPr>
              <a:t>m</a:t>
            </a:r>
            <a:r>
              <a:rPr lang="en-US" sz="1578" spc="-30" baseline="26455" dirty="0">
                <a:latin typeface="Arial"/>
                <a:cs typeface="Arial"/>
              </a:rPr>
              <a:t>3</a:t>
            </a:r>
            <a:r>
              <a:rPr lang="en-US" sz="1603" spc="-20" dirty="0">
                <a:latin typeface="Arial"/>
                <a:cs typeface="Arial"/>
              </a:rPr>
              <a:t>/d</a:t>
            </a:r>
            <a:endParaRPr lang="en-US" sz="1603" dirty="0">
              <a:latin typeface="Arial"/>
              <a:cs typeface="Arial"/>
            </a:endParaRPr>
          </a:p>
          <a:p>
            <a:pPr marL="1221516" lvl="1" indent="-229034">
              <a:lnSpc>
                <a:spcPct val="100000"/>
              </a:lnSpc>
              <a:spcBef>
                <a:spcPts val="190"/>
              </a:spcBef>
              <a:buClr>
                <a:srgbClr val="C7A100"/>
              </a:buClr>
              <a:buChar char="▪"/>
              <a:tabLst>
                <a:tab pos="1220880" algn="l"/>
                <a:tab pos="1221516" algn="l"/>
              </a:tabLst>
            </a:pPr>
            <a:r>
              <a:rPr lang="en-US" sz="1603" dirty="0">
                <a:latin typeface="Arial"/>
                <a:cs typeface="Arial"/>
              </a:rPr>
              <a:t>Continuous</a:t>
            </a:r>
            <a:r>
              <a:rPr lang="en-US" sz="1603" spc="-5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systems</a:t>
            </a:r>
            <a:r>
              <a:rPr lang="en-US" sz="1603" spc="-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with</a:t>
            </a:r>
            <a:r>
              <a:rPr lang="en-US" sz="1603" spc="-4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HRT</a:t>
            </a:r>
            <a:r>
              <a:rPr lang="en-US" sz="1603" spc="-3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≥</a:t>
            </a:r>
            <a:r>
              <a:rPr lang="en-US" sz="1603" spc="-4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5</a:t>
            </a:r>
            <a:r>
              <a:rPr lang="en-US" sz="1603" spc="-3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days</a:t>
            </a:r>
            <a:r>
              <a:rPr lang="en-US" sz="1603" spc="-1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and</a:t>
            </a:r>
            <a:r>
              <a:rPr lang="en-US" sz="1603" spc="-4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≤</a:t>
            </a:r>
            <a:r>
              <a:rPr lang="en-US" sz="1603" spc="-4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2500</a:t>
            </a:r>
            <a:r>
              <a:rPr lang="en-US" sz="1603" spc="-30" dirty="0">
                <a:latin typeface="Arial"/>
                <a:cs typeface="Arial"/>
              </a:rPr>
              <a:t> </a:t>
            </a:r>
            <a:r>
              <a:rPr lang="en-US" sz="1603" spc="-20" dirty="0">
                <a:latin typeface="Arial"/>
                <a:cs typeface="Arial"/>
              </a:rPr>
              <a:t>m</a:t>
            </a:r>
            <a:r>
              <a:rPr lang="en-US" sz="1578" spc="-30" baseline="26455" dirty="0">
                <a:latin typeface="Arial"/>
                <a:cs typeface="Arial"/>
              </a:rPr>
              <a:t>3</a:t>
            </a:r>
            <a:r>
              <a:rPr lang="en-US" sz="1603" spc="-20" dirty="0">
                <a:latin typeface="Arial"/>
                <a:cs typeface="Arial"/>
              </a:rPr>
              <a:t>/d</a:t>
            </a:r>
            <a:endParaRPr lang="en-US" sz="1603" dirty="0">
              <a:latin typeface="Arial"/>
              <a:cs typeface="Arial"/>
            </a:endParaRPr>
          </a:p>
          <a:p>
            <a:pPr marL="842974" indent="-288838">
              <a:lnSpc>
                <a:spcPct val="100000"/>
              </a:lnSpc>
              <a:spcBef>
                <a:spcPts val="195"/>
              </a:spcBef>
              <a:buClr>
                <a:srgbClr val="395F1B"/>
              </a:buClr>
              <a:buChar char="–"/>
              <a:tabLst>
                <a:tab pos="842337" algn="l"/>
                <a:tab pos="842974" algn="l"/>
              </a:tabLst>
            </a:pPr>
            <a:r>
              <a:rPr lang="en-US" sz="1603" dirty="0">
                <a:latin typeface="Arial"/>
                <a:cs typeface="Arial"/>
              </a:rPr>
              <a:t>A</a:t>
            </a:r>
            <a:r>
              <a:rPr lang="en-US" sz="1603" spc="-15" dirty="0">
                <a:latin typeface="Arial"/>
                <a:cs typeface="Arial"/>
              </a:rPr>
              <a:t> </a:t>
            </a:r>
            <a:r>
              <a:rPr lang="en-US" sz="1603" spc="-10" dirty="0">
                <a:latin typeface="Arial"/>
                <a:cs typeface="Arial"/>
              </a:rPr>
              <a:t>quarter</a:t>
            </a:r>
            <a:endParaRPr lang="en-US" sz="1603" dirty="0">
              <a:latin typeface="Arial"/>
              <a:cs typeface="Arial"/>
            </a:endParaRPr>
          </a:p>
          <a:p>
            <a:pPr marL="1218335" lvl="1" indent="-183864">
              <a:lnSpc>
                <a:spcPct val="100000"/>
              </a:lnSpc>
              <a:spcBef>
                <a:spcPts val="190"/>
              </a:spcBef>
              <a:buClr>
                <a:srgbClr val="C7A100"/>
              </a:buClr>
              <a:buChar char="▪"/>
              <a:tabLst>
                <a:tab pos="1218972" algn="l"/>
              </a:tabLst>
            </a:pPr>
            <a:r>
              <a:rPr lang="en-US" sz="1603" dirty="0">
                <a:latin typeface="Arial"/>
                <a:cs typeface="Arial"/>
              </a:rPr>
              <a:t>Any</a:t>
            </a:r>
            <a:r>
              <a:rPr lang="en-US" sz="1603" spc="-4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other</a:t>
            </a:r>
            <a:r>
              <a:rPr lang="en-US" sz="1603" spc="-30" dirty="0">
                <a:latin typeface="Arial"/>
                <a:cs typeface="Arial"/>
              </a:rPr>
              <a:t> </a:t>
            </a:r>
            <a:r>
              <a:rPr lang="en-US" sz="1603" spc="-10" dirty="0">
                <a:latin typeface="Arial"/>
                <a:cs typeface="Arial"/>
              </a:rPr>
              <a:t>system</a:t>
            </a:r>
            <a:endParaRPr lang="en-US" sz="1603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US" sz="1453" dirty="0">
              <a:latin typeface="Arial"/>
              <a:cs typeface="Arial"/>
            </a:endParaRPr>
          </a:p>
          <a:p>
            <a:pPr marL="364546" marR="17814" indent="-288838">
              <a:lnSpc>
                <a:spcPct val="90000"/>
              </a:lnSpc>
              <a:buSzPct val="118750"/>
              <a:buChar char="•"/>
              <a:tabLst>
                <a:tab pos="364546" algn="l"/>
                <a:tab pos="365183" algn="l"/>
              </a:tabLst>
            </a:pPr>
            <a:r>
              <a:rPr lang="en-US" sz="2405" dirty="0">
                <a:latin typeface="Arial"/>
                <a:cs typeface="Arial"/>
              </a:rPr>
              <a:t>Reports</a:t>
            </a:r>
            <a:r>
              <a:rPr lang="en-US" sz="2405" spc="-30" dirty="0">
                <a:latin typeface="Arial"/>
                <a:cs typeface="Arial"/>
              </a:rPr>
              <a:t> </a:t>
            </a:r>
            <a:r>
              <a:rPr lang="en-US" sz="2405" dirty="0">
                <a:latin typeface="Arial"/>
                <a:cs typeface="Arial"/>
              </a:rPr>
              <a:t>submitted</a:t>
            </a:r>
            <a:r>
              <a:rPr lang="en-US" sz="2405" spc="-35" dirty="0">
                <a:latin typeface="Arial"/>
                <a:cs typeface="Arial"/>
              </a:rPr>
              <a:t> </a:t>
            </a:r>
            <a:r>
              <a:rPr lang="en-US" sz="2405" dirty="0">
                <a:latin typeface="Arial"/>
                <a:cs typeface="Arial"/>
              </a:rPr>
              <a:t>electronically</a:t>
            </a:r>
            <a:r>
              <a:rPr lang="en-US" sz="2405" spc="15" dirty="0">
                <a:latin typeface="Arial"/>
                <a:cs typeface="Arial"/>
              </a:rPr>
              <a:t> </a:t>
            </a:r>
            <a:r>
              <a:rPr lang="en-US" sz="2405" dirty="0">
                <a:latin typeface="Arial"/>
                <a:cs typeface="Arial"/>
              </a:rPr>
              <a:t>using</a:t>
            </a:r>
            <a:r>
              <a:rPr lang="en-US" sz="2405" spc="-25" dirty="0">
                <a:latin typeface="Arial"/>
                <a:cs typeface="Arial"/>
              </a:rPr>
              <a:t> </a:t>
            </a:r>
            <a:r>
              <a:rPr lang="en-US" sz="2405" dirty="0">
                <a:latin typeface="Arial"/>
                <a:cs typeface="Arial"/>
              </a:rPr>
              <a:t>the</a:t>
            </a:r>
            <a:r>
              <a:rPr lang="en-US" sz="2405" spc="-45" dirty="0">
                <a:latin typeface="Arial"/>
                <a:cs typeface="Arial"/>
              </a:rPr>
              <a:t> </a:t>
            </a:r>
            <a:r>
              <a:rPr lang="en-US" sz="2405" spc="-10" dirty="0">
                <a:latin typeface="Arial"/>
                <a:cs typeface="Arial"/>
              </a:rPr>
              <a:t>Effluent </a:t>
            </a:r>
            <a:r>
              <a:rPr lang="en-US" sz="2405" dirty="0">
                <a:latin typeface="Arial"/>
                <a:cs typeface="Arial"/>
              </a:rPr>
              <a:t>Regulatory</a:t>
            </a:r>
            <a:r>
              <a:rPr lang="en-US" sz="2405" spc="-5" dirty="0">
                <a:latin typeface="Arial"/>
                <a:cs typeface="Arial"/>
              </a:rPr>
              <a:t> </a:t>
            </a:r>
            <a:r>
              <a:rPr lang="en-US" sz="2405" dirty="0">
                <a:latin typeface="Arial"/>
                <a:cs typeface="Arial"/>
              </a:rPr>
              <a:t>Reporting</a:t>
            </a:r>
            <a:r>
              <a:rPr lang="en-US" sz="2405" spc="-15" dirty="0">
                <a:latin typeface="Arial"/>
                <a:cs typeface="Arial"/>
              </a:rPr>
              <a:t> </a:t>
            </a:r>
            <a:r>
              <a:rPr lang="en-US" sz="2405" dirty="0">
                <a:latin typeface="Arial"/>
                <a:cs typeface="Arial"/>
              </a:rPr>
              <a:t>Information</a:t>
            </a:r>
            <a:r>
              <a:rPr lang="en-US" sz="2405" spc="-55" dirty="0">
                <a:latin typeface="Arial"/>
                <a:cs typeface="Arial"/>
              </a:rPr>
              <a:t> </a:t>
            </a:r>
            <a:r>
              <a:rPr lang="en-US" sz="2405" dirty="0">
                <a:latin typeface="Arial"/>
                <a:cs typeface="Arial"/>
              </a:rPr>
              <a:t>System</a:t>
            </a:r>
            <a:r>
              <a:rPr lang="en-US" sz="2405" spc="-40" dirty="0">
                <a:latin typeface="Arial"/>
                <a:cs typeface="Arial"/>
              </a:rPr>
              <a:t> </a:t>
            </a:r>
            <a:r>
              <a:rPr lang="en-US" sz="2405" dirty="0">
                <a:latin typeface="Arial"/>
                <a:cs typeface="Arial"/>
              </a:rPr>
              <a:t>(ERRIS)</a:t>
            </a:r>
            <a:r>
              <a:rPr lang="en-US" sz="2405" spc="-25" dirty="0">
                <a:latin typeface="Arial"/>
                <a:cs typeface="Arial"/>
              </a:rPr>
              <a:t> </a:t>
            </a:r>
            <a:r>
              <a:rPr lang="en-US" sz="2405" dirty="0">
                <a:latin typeface="Arial"/>
                <a:cs typeface="Arial"/>
              </a:rPr>
              <a:t>or</a:t>
            </a:r>
            <a:r>
              <a:rPr lang="en-US" sz="2405" spc="-45" dirty="0">
                <a:latin typeface="Arial"/>
                <a:cs typeface="Arial"/>
              </a:rPr>
              <a:t> </a:t>
            </a:r>
            <a:r>
              <a:rPr lang="en-US" sz="2405" dirty="0">
                <a:latin typeface="Arial"/>
                <a:cs typeface="Arial"/>
              </a:rPr>
              <a:t>in</a:t>
            </a:r>
            <a:r>
              <a:rPr lang="en-US" sz="2405" spc="-25" dirty="0">
                <a:latin typeface="Arial"/>
                <a:cs typeface="Arial"/>
              </a:rPr>
              <a:t> </a:t>
            </a:r>
            <a:r>
              <a:rPr lang="en-US" sz="2405" spc="-50" dirty="0">
                <a:latin typeface="Arial"/>
                <a:cs typeface="Arial"/>
              </a:rPr>
              <a:t>a </a:t>
            </a:r>
            <a:r>
              <a:rPr lang="en-US" sz="2405" dirty="0">
                <a:latin typeface="Arial"/>
                <a:cs typeface="Arial"/>
              </a:rPr>
              <a:t>paper</a:t>
            </a:r>
            <a:r>
              <a:rPr lang="en-US" sz="2405" spc="5" dirty="0">
                <a:latin typeface="Arial"/>
                <a:cs typeface="Arial"/>
              </a:rPr>
              <a:t> </a:t>
            </a:r>
            <a:r>
              <a:rPr lang="en-US" sz="2405" dirty="0">
                <a:latin typeface="Arial"/>
                <a:cs typeface="Arial"/>
              </a:rPr>
              <a:t>copy</a:t>
            </a:r>
            <a:r>
              <a:rPr lang="en-US" sz="2405" spc="-5" dirty="0">
                <a:latin typeface="Arial"/>
                <a:cs typeface="Arial"/>
              </a:rPr>
              <a:t> </a:t>
            </a:r>
            <a:r>
              <a:rPr lang="en-US" sz="2405" dirty="0">
                <a:latin typeface="Arial"/>
                <a:cs typeface="Arial"/>
              </a:rPr>
              <a:t>sent</a:t>
            </a:r>
            <a:r>
              <a:rPr lang="en-US" sz="2405" spc="-15" dirty="0">
                <a:latin typeface="Arial"/>
                <a:cs typeface="Arial"/>
              </a:rPr>
              <a:t> </a:t>
            </a:r>
            <a:r>
              <a:rPr lang="en-US" sz="2405" dirty="0">
                <a:latin typeface="Arial"/>
                <a:cs typeface="Arial"/>
              </a:rPr>
              <a:t>to</a:t>
            </a:r>
            <a:r>
              <a:rPr lang="en-US" sz="2405" spc="-25" dirty="0">
                <a:latin typeface="Arial"/>
                <a:cs typeface="Arial"/>
              </a:rPr>
              <a:t> </a:t>
            </a:r>
            <a:r>
              <a:rPr lang="en-US" sz="2405" spc="-20" dirty="0">
                <a:latin typeface="Arial"/>
                <a:cs typeface="Arial"/>
              </a:rPr>
              <a:t>ECCC</a:t>
            </a:r>
            <a:endParaRPr lang="en-US" sz="2405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229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33F90-3C23-4446-A0EB-B384EFDBC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is Swim and </a:t>
            </a:r>
            <a:r>
              <a:rPr lang="en-CA" dirty="0" err="1"/>
              <a:t>Erris</a:t>
            </a:r>
            <a:r>
              <a:rPr lang="en-CA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A48D9-02B4-47B1-9FF6-BD8BE8FC6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70793" indent="-458069">
              <a:lnSpc>
                <a:spcPct val="100000"/>
              </a:lnSpc>
              <a:spcBef>
                <a:spcPts val="100"/>
              </a:spcBef>
              <a:buSzPct val="120000"/>
              <a:buChar char="•"/>
              <a:tabLst>
                <a:tab pos="470157" algn="l"/>
                <a:tab pos="470793" algn="l"/>
              </a:tabLst>
            </a:pPr>
            <a:r>
              <a:rPr lang="en-US" sz="2800" dirty="0">
                <a:latin typeface="Arial"/>
                <a:cs typeface="Arial"/>
              </a:rPr>
              <a:t>SWIM</a:t>
            </a:r>
            <a:r>
              <a:rPr lang="en-US" sz="2800" spc="-3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is</a:t>
            </a:r>
            <a:r>
              <a:rPr lang="en-US" sz="2800" spc="-1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the</a:t>
            </a:r>
            <a:r>
              <a:rPr lang="en-US" sz="2800" spc="-2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acronym</a:t>
            </a:r>
            <a:r>
              <a:rPr lang="en-US" sz="2800" spc="-5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for</a:t>
            </a:r>
            <a:r>
              <a:rPr lang="en-US" sz="2800" spc="-25" dirty="0">
                <a:latin typeface="Arial"/>
                <a:cs typeface="Arial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"/>
                <a:cs typeface="Arial"/>
              </a:rPr>
              <a:t>Single</a:t>
            </a:r>
            <a:r>
              <a:rPr lang="en-US" sz="2800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"/>
                <a:cs typeface="Arial"/>
              </a:rPr>
              <a:t>Window</a:t>
            </a:r>
            <a:r>
              <a:rPr lang="en-US" sz="2800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"/>
                <a:cs typeface="Arial"/>
              </a:rPr>
              <a:t>Information</a:t>
            </a:r>
            <a:r>
              <a:rPr lang="en-US" sz="2800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800" spc="-10" dirty="0">
                <a:solidFill>
                  <a:srgbClr val="FF0000"/>
                </a:solidFill>
                <a:latin typeface="Arial"/>
                <a:cs typeface="Arial"/>
              </a:rPr>
              <a:t>Manager</a:t>
            </a:r>
            <a:endParaRPr lang="en-US" sz="2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lang="en-US" sz="3600" dirty="0">
              <a:latin typeface="Arial"/>
              <a:cs typeface="Arial"/>
            </a:endParaRPr>
          </a:p>
          <a:p>
            <a:pPr marL="470793" marR="5090" indent="-458069">
              <a:lnSpc>
                <a:spcPct val="100000"/>
              </a:lnSpc>
              <a:spcBef>
                <a:spcPts val="5"/>
              </a:spcBef>
              <a:buSzPct val="120000"/>
              <a:buChar char="•"/>
              <a:tabLst>
                <a:tab pos="470157" algn="l"/>
                <a:tab pos="470793" algn="l"/>
              </a:tabLst>
            </a:pPr>
            <a:r>
              <a:rPr lang="en-US" sz="2800" dirty="0">
                <a:latin typeface="Arial"/>
                <a:cs typeface="Arial"/>
              </a:rPr>
              <a:t>Serves</a:t>
            </a:r>
            <a:r>
              <a:rPr lang="en-US" sz="2800" spc="-1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as</a:t>
            </a:r>
            <a:r>
              <a:rPr lang="en-US" sz="2800" spc="-2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the</a:t>
            </a:r>
            <a:r>
              <a:rPr lang="en-US" sz="2800" spc="-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“front</a:t>
            </a:r>
            <a:r>
              <a:rPr lang="en-US" sz="2800" spc="-5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door”</a:t>
            </a:r>
            <a:r>
              <a:rPr lang="en-US" sz="2800" spc="-4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to</a:t>
            </a:r>
            <a:r>
              <a:rPr lang="en-US" sz="2800" spc="-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many</a:t>
            </a:r>
            <a:r>
              <a:rPr lang="en-US" sz="2800" spc="-3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reporting</a:t>
            </a:r>
            <a:r>
              <a:rPr lang="en-US" sz="2800" spc="-4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programs</a:t>
            </a:r>
            <a:r>
              <a:rPr lang="en-US" sz="2800" spc="-5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and</a:t>
            </a:r>
            <a:r>
              <a:rPr lang="en-US" sz="2800" spc="-15" dirty="0">
                <a:latin typeface="Arial"/>
                <a:cs typeface="Arial"/>
              </a:rPr>
              <a:t> </a:t>
            </a:r>
            <a:r>
              <a:rPr lang="en-US" sz="2800" spc="-10" dirty="0">
                <a:latin typeface="Arial"/>
                <a:cs typeface="Arial"/>
              </a:rPr>
              <a:t>provides </a:t>
            </a:r>
            <a:r>
              <a:rPr lang="en-US" sz="2800" dirty="0">
                <a:latin typeface="Arial"/>
                <a:cs typeface="Arial"/>
              </a:rPr>
              <a:t>a</a:t>
            </a:r>
            <a:r>
              <a:rPr lang="en-US" sz="2800" spc="-2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way</a:t>
            </a:r>
            <a:r>
              <a:rPr lang="en-US" sz="2800" spc="-3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of</a:t>
            </a:r>
            <a:r>
              <a:rPr lang="en-US" sz="2800" spc="-1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connecting</a:t>
            </a:r>
            <a:r>
              <a:rPr lang="en-US" sz="2800" spc="-5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individuals</a:t>
            </a:r>
            <a:r>
              <a:rPr lang="en-US" sz="2800" spc="-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to</a:t>
            </a:r>
            <a:r>
              <a:rPr lang="en-US" sz="2800" spc="-2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these</a:t>
            </a:r>
            <a:r>
              <a:rPr lang="en-US" sz="2800" spc="-3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programs,</a:t>
            </a:r>
            <a:r>
              <a:rPr lang="en-US" sz="2800" spc="-50" dirty="0">
                <a:latin typeface="Arial"/>
                <a:cs typeface="Arial"/>
              </a:rPr>
              <a:t> </a:t>
            </a:r>
            <a:r>
              <a:rPr lang="en-US" sz="2800" spc="-10" dirty="0">
                <a:latin typeface="Arial"/>
                <a:cs typeface="Arial"/>
              </a:rPr>
              <a:t>including</a:t>
            </a:r>
            <a:r>
              <a:rPr lang="en-US" sz="2800" spc="501" dirty="0">
                <a:latin typeface="Arial"/>
                <a:cs typeface="Arial"/>
              </a:rPr>
              <a:t> </a:t>
            </a:r>
            <a:r>
              <a:rPr lang="en-US" sz="2800" spc="-10" dirty="0">
                <a:latin typeface="Arial"/>
                <a:cs typeface="Arial"/>
              </a:rPr>
              <a:t>ERRIS</a:t>
            </a:r>
            <a:endParaRPr lang="en-US" sz="2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Char char="•"/>
            </a:pPr>
            <a:endParaRPr lang="en-US" sz="3600" dirty="0">
              <a:latin typeface="Arial"/>
              <a:cs typeface="Arial"/>
            </a:endParaRPr>
          </a:p>
          <a:p>
            <a:pPr marL="470793" marR="647022" indent="-458069">
              <a:lnSpc>
                <a:spcPct val="100000"/>
              </a:lnSpc>
              <a:buSzPct val="120000"/>
              <a:buChar char="•"/>
              <a:tabLst>
                <a:tab pos="470157" algn="l"/>
                <a:tab pos="470793" algn="l"/>
              </a:tabLst>
            </a:pPr>
            <a:r>
              <a:rPr lang="en-US" sz="2800" dirty="0">
                <a:latin typeface="Arial"/>
                <a:cs typeface="Arial"/>
              </a:rPr>
              <a:t>SWIM</a:t>
            </a:r>
            <a:r>
              <a:rPr lang="en-US" sz="2800" spc="-4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has</a:t>
            </a:r>
            <a:r>
              <a:rPr lang="en-US" sz="2800" spc="-1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tools</a:t>
            </a:r>
            <a:r>
              <a:rPr lang="en-US" sz="2800" spc="-3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to</a:t>
            </a:r>
            <a:r>
              <a:rPr lang="en-US" sz="2800" spc="-1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help</a:t>
            </a:r>
            <a:r>
              <a:rPr lang="en-US" sz="2800" spc="-2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manage</a:t>
            </a:r>
            <a:r>
              <a:rPr lang="en-US" sz="2800" spc="-3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information</a:t>
            </a:r>
            <a:r>
              <a:rPr lang="en-US" sz="2800" spc="-3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for</a:t>
            </a:r>
            <a:r>
              <a:rPr lang="en-US" sz="2800" spc="-15" dirty="0">
                <a:latin typeface="Arial"/>
                <a:cs typeface="Arial"/>
              </a:rPr>
              <a:t> </a:t>
            </a:r>
            <a:r>
              <a:rPr lang="en-US" sz="2800" spc="-10" dirty="0">
                <a:latin typeface="Arial"/>
                <a:cs typeface="Arial"/>
              </a:rPr>
              <a:t>organizations, </a:t>
            </a:r>
            <a:r>
              <a:rPr lang="en-US" sz="2800" dirty="0">
                <a:latin typeface="Arial"/>
                <a:cs typeface="Arial"/>
              </a:rPr>
              <a:t>facilities,</a:t>
            </a:r>
            <a:r>
              <a:rPr lang="en-US" sz="2800" spc="-4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and</a:t>
            </a:r>
            <a:r>
              <a:rPr lang="en-US" sz="2800" spc="-30" dirty="0">
                <a:latin typeface="Arial"/>
                <a:cs typeface="Arial"/>
              </a:rPr>
              <a:t> </a:t>
            </a:r>
            <a:r>
              <a:rPr lang="en-US" sz="2800" spc="-10" dirty="0">
                <a:latin typeface="Arial"/>
                <a:cs typeface="Arial"/>
              </a:rPr>
              <a:t>individuals</a:t>
            </a:r>
            <a:endParaRPr lang="en-US" sz="2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lang="en-US" sz="3600" dirty="0">
              <a:latin typeface="Arial"/>
              <a:cs typeface="Arial"/>
            </a:endParaRPr>
          </a:p>
          <a:p>
            <a:pPr marL="470793" marR="349277" indent="-458069">
              <a:lnSpc>
                <a:spcPct val="100000"/>
              </a:lnSpc>
              <a:buSzPct val="120000"/>
              <a:buChar char="•"/>
              <a:tabLst>
                <a:tab pos="470157" algn="l"/>
                <a:tab pos="470793" algn="l"/>
              </a:tabLst>
            </a:pPr>
            <a:r>
              <a:rPr lang="en-US" sz="2800" dirty="0">
                <a:latin typeface="Arial"/>
                <a:cs typeface="Arial"/>
              </a:rPr>
              <a:t>ERRIS</a:t>
            </a:r>
            <a:r>
              <a:rPr lang="en-US" sz="2800" spc="-3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is</a:t>
            </a:r>
            <a:r>
              <a:rPr lang="en-US" sz="2800" spc="-1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the</a:t>
            </a:r>
            <a:r>
              <a:rPr lang="en-US" sz="2800" spc="-2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acronym</a:t>
            </a:r>
            <a:r>
              <a:rPr lang="en-US" sz="2800" spc="-45" dirty="0">
                <a:latin typeface="Arial"/>
                <a:cs typeface="Arial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"/>
                <a:cs typeface="Arial"/>
              </a:rPr>
              <a:t>Effluent</a:t>
            </a:r>
            <a:r>
              <a:rPr lang="en-US" sz="2800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"/>
                <a:cs typeface="Arial"/>
              </a:rPr>
              <a:t>Regulatory</a:t>
            </a:r>
            <a:r>
              <a:rPr lang="en-US" sz="2800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"/>
                <a:cs typeface="Arial"/>
              </a:rPr>
              <a:t>Reporting</a:t>
            </a:r>
            <a:r>
              <a:rPr lang="en-US" sz="2800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800" spc="-10" dirty="0">
                <a:solidFill>
                  <a:srgbClr val="FF0000"/>
                </a:solidFill>
                <a:latin typeface="Arial"/>
                <a:cs typeface="Arial"/>
              </a:rPr>
              <a:t>Information System</a:t>
            </a:r>
            <a:endParaRPr lang="en-US" sz="2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E8B284-2BC5-40C3-8ACF-7D82EA8DA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B71B-563B-CB48-AD31-D4E4B0B64B93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2863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71E87-9E88-4425-AAF6-C287809E4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Swim Link</a:t>
            </a:r>
            <a:br>
              <a:rPr lang="en-CA" dirty="0"/>
            </a:br>
            <a:r>
              <a:rPr lang="en-CA" sz="44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HTTPS://EC.SS.EC.GC.CA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CEF8FD-A1A1-47F9-8A82-B0292836C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B71B-563B-CB48-AD31-D4E4B0B64B93}" type="slidenum">
              <a:rPr lang="en-CA" smtClean="0"/>
              <a:t>18</a:t>
            </a:fld>
            <a:endParaRPr lang="en-CA" dirty="0"/>
          </a:p>
        </p:txBody>
      </p:sp>
      <p:pic>
        <p:nvPicPr>
          <p:cNvPr id="5" name="object 4">
            <a:extLst>
              <a:ext uri="{FF2B5EF4-FFF2-40B4-BE49-F238E27FC236}">
                <a16:creationId xmlns:a16="http://schemas.microsoft.com/office/drawing/2014/main" id="{D55554B4-B46F-2208-9B0D-49648FC63F6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28787" y="1825625"/>
            <a:ext cx="9718894" cy="3884295"/>
          </a:xfrm>
          <a:prstGeom prst="rect">
            <a:avLst/>
          </a:prstGeom>
        </p:spPr>
      </p:pic>
      <p:sp>
        <p:nvSpPr>
          <p:cNvPr id="6" name="object 3">
            <a:extLst>
              <a:ext uri="{FF2B5EF4-FFF2-40B4-BE49-F238E27FC236}">
                <a16:creationId xmlns:a16="http://schemas.microsoft.com/office/drawing/2014/main" id="{01270FF6-4FB1-5C3F-9E9D-CDB6CEEEAC90}"/>
              </a:ext>
            </a:extLst>
          </p:cNvPr>
          <p:cNvSpPr txBox="1"/>
          <p:nvPr/>
        </p:nvSpPr>
        <p:spPr>
          <a:xfrm>
            <a:off x="1544319" y="5503334"/>
            <a:ext cx="7811631" cy="575105"/>
          </a:xfrm>
          <a:prstGeom prst="rect">
            <a:avLst/>
          </a:prstGeom>
        </p:spPr>
        <p:txBody>
          <a:bodyPr vert="horz" wrap="square" lIns="0" tIns="12724" rIns="0" bIns="0" rtlCol="0">
            <a:spAutoFit/>
          </a:bodyPr>
          <a:lstStyle/>
          <a:p>
            <a:pPr marL="12724">
              <a:lnSpc>
                <a:spcPct val="100000"/>
              </a:lnSpc>
              <a:spcBef>
                <a:spcPts val="100"/>
              </a:spcBef>
            </a:pPr>
            <a:r>
              <a:rPr sz="1803" spc="-10" dirty="0">
                <a:latin typeface="Arial"/>
                <a:cs typeface="Arial"/>
              </a:rPr>
              <a:t>YouTube:</a:t>
            </a:r>
            <a:endParaRPr sz="1803" dirty="0">
              <a:latin typeface="Arial"/>
              <a:cs typeface="Arial"/>
            </a:endParaRPr>
          </a:p>
          <a:p>
            <a:pPr marL="12724">
              <a:lnSpc>
                <a:spcPct val="100000"/>
              </a:lnSpc>
            </a:pPr>
            <a:r>
              <a:rPr sz="1803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4"/>
              </a:rPr>
              <a:t>https://youtu.be/xSlTL-O5Qcs?list=PLF90V7foF0CemVXJIRj4IlNIgIoRguRA7</a:t>
            </a:r>
            <a:endParaRPr sz="1803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0876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73E89-C2E1-4D45-9796-CBC30966D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969"/>
            <a:ext cx="10515600" cy="1325563"/>
          </a:xfrm>
        </p:spPr>
        <p:txBody>
          <a:bodyPr/>
          <a:lstStyle/>
          <a:p>
            <a:r>
              <a:rPr lang="en-CA" dirty="0"/>
              <a:t>Effluent Monitoring and Reporting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8627AB-C6A8-4DB7-A2FF-F59F121D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B71B-563B-CB48-AD31-D4E4B0B64B93}" type="slidenum">
              <a:rPr lang="en-CA" smtClean="0"/>
              <a:t>19</a:t>
            </a:fld>
            <a:endParaRPr lang="en-CA" dirty="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AA0DCF8-2BF6-4A00-A952-6B9E2DB9D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0025" y="53213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06B1390-84C4-2252-7D3E-FB98A4742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Reporting done through on-line system ERRISA</a:t>
            </a:r>
          </a:p>
        </p:txBody>
      </p:sp>
      <p:grpSp>
        <p:nvGrpSpPr>
          <p:cNvPr id="6" name="object 4">
            <a:extLst>
              <a:ext uri="{FF2B5EF4-FFF2-40B4-BE49-F238E27FC236}">
                <a16:creationId xmlns:a16="http://schemas.microsoft.com/office/drawing/2014/main" id="{DE7E4C94-51A2-8698-5184-959C3C4405C2}"/>
              </a:ext>
            </a:extLst>
          </p:cNvPr>
          <p:cNvGrpSpPr/>
          <p:nvPr/>
        </p:nvGrpSpPr>
        <p:grpSpPr>
          <a:xfrm>
            <a:off x="838200" y="2344315"/>
            <a:ext cx="7538074" cy="4175873"/>
            <a:chOff x="827532" y="2202230"/>
            <a:chExt cx="7524115" cy="4168140"/>
          </a:xfrm>
        </p:grpSpPr>
        <p:pic>
          <p:nvPicPr>
            <p:cNvPr id="7" name="object 5">
              <a:extLst>
                <a:ext uri="{FF2B5EF4-FFF2-40B4-BE49-F238E27FC236}">
                  <a16:creationId xmlns:a16="http://schemas.microsoft.com/office/drawing/2014/main" id="{B356558E-7101-7233-577B-E76BB2D080E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7532" y="2202230"/>
              <a:ext cx="7523988" cy="4168127"/>
            </a:xfrm>
            <a:prstGeom prst="rect">
              <a:avLst/>
            </a:prstGeom>
          </p:spPr>
        </p:pic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6450F3A4-6758-E4F9-C8BA-94CF20049461}"/>
                </a:ext>
              </a:extLst>
            </p:cNvPr>
            <p:cNvSpPr/>
            <p:nvPr/>
          </p:nvSpPr>
          <p:spPr>
            <a:xfrm>
              <a:off x="2430526" y="2778379"/>
              <a:ext cx="920750" cy="658495"/>
            </a:xfrm>
            <a:custGeom>
              <a:avLst/>
              <a:gdLst/>
              <a:ahLst/>
              <a:cxnLst/>
              <a:rect l="l" t="t" r="r" b="b"/>
              <a:pathLst>
                <a:path w="920750" h="658495">
                  <a:moveTo>
                    <a:pt x="329438" y="0"/>
                  </a:moveTo>
                  <a:lnTo>
                    <a:pt x="0" y="329057"/>
                  </a:lnTo>
                  <a:lnTo>
                    <a:pt x="329438" y="658368"/>
                  </a:lnTo>
                  <a:lnTo>
                    <a:pt x="329438" y="493775"/>
                  </a:lnTo>
                  <a:lnTo>
                    <a:pt x="920369" y="493775"/>
                  </a:lnTo>
                  <a:lnTo>
                    <a:pt x="920369" y="164719"/>
                  </a:lnTo>
                  <a:lnTo>
                    <a:pt x="329438" y="164719"/>
                  </a:lnTo>
                  <a:lnTo>
                    <a:pt x="32943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7">
              <a:extLst>
                <a:ext uri="{FF2B5EF4-FFF2-40B4-BE49-F238E27FC236}">
                  <a16:creationId xmlns:a16="http://schemas.microsoft.com/office/drawing/2014/main" id="{B1D1EDF9-90CE-0EB9-2CF0-0BAE7E1C98B7}"/>
                </a:ext>
              </a:extLst>
            </p:cNvPr>
            <p:cNvSpPr/>
            <p:nvPr/>
          </p:nvSpPr>
          <p:spPr>
            <a:xfrm>
              <a:off x="2430627" y="2778633"/>
              <a:ext cx="920750" cy="658495"/>
            </a:xfrm>
            <a:custGeom>
              <a:avLst/>
              <a:gdLst/>
              <a:ahLst/>
              <a:cxnLst/>
              <a:rect l="l" t="t" r="r" b="b"/>
              <a:pathLst>
                <a:path w="920750" h="658495">
                  <a:moveTo>
                    <a:pt x="920496" y="493522"/>
                  </a:moveTo>
                  <a:lnTo>
                    <a:pt x="329311" y="493522"/>
                  </a:lnTo>
                  <a:lnTo>
                    <a:pt x="329311" y="658114"/>
                  </a:lnTo>
                  <a:lnTo>
                    <a:pt x="0" y="328930"/>
                  </a:lnTo>
                  <a:lnTo>
                    <a:pt x="329311" y="0"/>
                  </a:lnTo>
                  <a:lnTo>
                    <a:pt x="329311" y="164465"/>
                  </a:lnTo>
                  <a:lnTo>
                    <a:pt x="920496" y="164465"/>
                  </a:lnTo>
                  <a:lnTo>
                    <a:pt x="920496" y="493522"/>
                  </a:lnTo>
                  <a:close/>
                </a:path>
              </a:pathLst>
            </a:custGeom>
            <a:ln w="901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69781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C6D84-48A5-49EE-91BB-72429C5CF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5D6978-30B7-4728-A17C-3A1AD7543A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00926" marR="5090" indent="-288838">
              <a:lnSpc>
                <a:spcPts val="3026"/>
              </a:lnSpc>
              <a:spcBef>
                <a:spcPts val="481"/>
              </a:spcBef>
              <a:buClr>
                <a:schemeClr val="tx1"/>
              </a:buClr>
              <a:buSzPct val="119642"/>
              <a:buChar char="•"/>
              <a:tabLst>
                <a:tab pos="301562" algn="l"/>
              </a:tabLst>
            </a:pPr>
            <a:r>
              <a:rPr lang="en-US" sz="2800" dirty="0">
                <a:latin typeface="Arial"/>
                <a:cs typeface="Arial"/>
              </a:rPr>
              <a:t>Overview</a:t>
            </a:r>
            <a:r>
              <a:rPr lang="en-US" sz="2800" spc="-8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of</a:t>
            </a:r>
            <a:r>
              <a:rPr lang="en-US" sz="2800" spc="-90" dirty="0">
                <a:latin typeface="Arial"/>
                <a:cs typeface="Arial"/>
              </a:rPr>
              <a:t> </a:t>
            </a:r>
            <a:r>
              <a:rPr lang="en-US" sz="2800" i="1" dirty="0">
                <a:latin typeface="Arial"/>
                <a:cs typeface="Arial"/>
              </a:rPr>
              <a:t>Wastewater</a:t>
            </a:r>
            <a:r>
              <a:rPr lang="en-US" sz="2800" i="1" spc="-80" dirty="0">
                <a:latin typeface="Arial"/>
                <a:cs typeface="Arial"/>
              </a:rPr>
              <a:t> </a:t>
            </a:r>
            <a:r>
              <a:rPr lang="en-US" sz="2800" i="1" dirty="0">
                <a:latin typeface="Arial"/>
                <a:cs typeface="Arial"/>
              </a:rPr>
              <a:t>Systems</a:t>
            </a:r>
            <a:r>
              <a:rPr lang="en-US" sz="2800" i="1" spc="-100" dirty="0">
                <a:latin typeface="Arial"/>
                <a:cs typeface="Arial"/>
              </a:rPr>
              <a:t> </a:t>
            </a:r>
            <a:r>
              <a:rPr lang="en-US" sz="2800" i="1" spc="-10" dirty="0">
                <a:latin typeface="Arial"/>
                <a:cs typeface="Arial"/>
              </a:rPr>
              <a:t>Effluent </a:t>
            </a:r>
            <a:r>
              <a:rPr lang="en-US" sz="2800" i="1" dirty="0">
                <a:latin typeface="Arial"/>
                <a:cs typeface="Arial"/>
              </a:rPr>
              <a:t>Regulations</a:t>
            </a:r>
            <a:r>
              <a:rPr lang="en-US" sz="2800" i="1" spc="-125" dirty="0">
                <a:latin typeface="Arial"/>
                <a:cs typeface="Arial"/>
              </a:rPr>
              <a:t> </a:t>
            </a:r>
            <a:r>
              <a:rPr lang="en-US" sz="2800" spc="-10" dirty="0">
                <a:latin typeface="Arial"/>
                <a:cs typeface="Arial"/>
              </a:rPr>
              <a:t>(WSER)</a:t>
            </a:r>
            <a:endParaRPr lang="en-US" sz="2800" dirty="0">
              <a:latin typeface="Arial"/>
              <a:cs typeface="Arial"/>
            </a:endParaRPr>
          </a:p>
          <a:p>
            <a:pPr marL="356276" indent="-343552">
              <a:lnSpc>
                <a:spcPct val="100000"/>
              </a:lnSpc>
              <a:spcBef>
                <a:spcPts val="827"/>
              </a:spcBef>
              <a:buClr>
                <a:schemeClr val="tx1"/>
              </a:buClr>
              <a:buSzPct val="119642"/>
              <a:buChar char="•"/>
              <a:tabLst>
                <a:tab pos="355639" algn="l"/>
                <a:tab pos="356276" algn="l"/>
              </a:tabLst>
            </a:pPr>
            <a:r>
              <a:rPr lang="en-US" sz="2800" spc="-10" dirty="0">
                <a:latin typeface="Arial"/>
                <a:cs typeface="Arial"/>
              </a:rPr>
              <a:t>Monitoring</a:t>
            </a:r>
            <a:endParaRPr lang="en-US" sz="2800" dirty="0">
              <a:latin typeface="Arial"/>
              <a:cs typeface="Arial"/>
            </a:endParaRPr>
          </a:p>
          <a:p>
            <a:pPr marL="356276" indent="-343552">
              <a:lnSpc>
                <a:spcPct val="100000"/>
              </a:lnSpc>
              <a:spcBef>
                <a:spcPts val="862"/>
              </a:spcBef>
              <a:buClr>
                <a:schemeClr val="tx1"/>
              </a:buClr>
              <a:buSzPct val="119642"/>
              <a:buChar char="•"/>
              <a:tabLst>
                <a:tab pos="355639" algn="l"/>
                <a:tab pos="356276" algn="l"/>
              </a:tabLst>
            </a:pPr>
            <a:r>
              <a:rPr lang="en-US" sz="2800" spc="-10" dirty="0">
                <a:latin typeface="Arial"/>
                <a:cs typeface="Arial"/>
              </a:rPr>
              <a:t>Sampling</a:t>
            </a:r>
            <a:endParaRPr lang="en-US" sz="2800" dirty="0">
              <a:latin typeface="Arial"/>
              <a:cs typeface="Arial"/>
            </a:endParaRPr>
          </a:p>
          <a:p>
            <a:pPr marL="356276" indent="-343552">
              <a:lnSpc>
                <a:spcPct val="100000"/>
              </a:lnSpc>
              <a:spcBef>
                <a:spcPts val="867"/>
              </a:spcBef>
              <a:buClr>
                <a:schemeClr val="tx1"/>
              </a:buClr>
              <a:buSzPct val="119642"/>
              <a:buChar char="•"/>
              <a:tabLst>
                <a:tab pos="355639" algn="l"/>
                <a:tab pos="356276" algn="l"/>
              </a:tabLst>
            </a:pPr>
            <a:r>
              <a:rPr lang="en-US" sz="2800" spc="-10" dirty="0">
                <a:latin typeface="Arial"/>
                <a:cs typeface="Arial"/>
              </a:rPr>
              <a:t>Reporting</a:t>
            </a:r>
            <a:endParaRPr lang="en-US" sz="2800" dirty="0">
              <a:latin typeface="Arial"/>
              <a:cs typeface="Arial"/>
            </a:endParaRPr>
          </a:p>
          <a:p>
            <a:pPr marL="356276" indent="-343552">
              <a:lnSpc>
                <a:spcPct val="100000"/>
              </a:lnSpc>
              <a:spcBef>
                <a:spcPts val="867"/>
              </a:spcBef>
              <a:buClr>
                <a:schemeClr val="tx1"/>
              </a:buClr>
              <a:buSzPct val="119642"/>
              <a:buChar char="•"/>
              <a:tabLst>
                <a:tab pos="355639" algn="l"/>
                <a:tab pos="356276" algn="l"/>
              </a:tabLst>
            </a:pPr>
            <a:r>
              <a:rPr lang="en-US" sz="2800" spc="-10" dirty="0">
                <a:latin typeface="Arial"/>
                <a:cs typeface="Arial"/>
              </a:rPr>
              <a:t>Enforcement</a:t>
            </a:r>
            <a:endParaRPr lang="en-US" sz="2800" dirty="0">
              <a:latin typeface="Arial"/>
              <a:cs typeface="Arial"/>
            </a:endParaRPr>
          </a:p>
          <a:p>
            <a:pPr marL="300926" indent="-288838">
              <a:lnSpc>
                <a:spcPct val="100000"/>
              </a:lnSpc>
              <a:spcBef>
                <a:spcPts val="867"/>
              </a:spcBef>
              <a:buClr>
                <a:schemeClr val="tx1"/>
              </a:buClr>
              <a:buSzPct val="119642"/>
              <a:buChar char="•"/>
              <a:tabLst>
                <a:tab pos="301562" algn="l"/>
              </a:tabLst>
            </a:pPr>
            <a:r>
              <a:rPr lang="en-US" sz="2800" dirty="0">
                <a:latin typeface="Arial"/>
                <a:cs typeface="Arial"/>
              </a:rPr>
              <a:t>Proposed</a:t>
            </a:r>
            <a:r>
              <a:rPr lang="en-US" sz="2800" spc="-90" dirty="0">
                <a:latin typeface="Arial"/>
                <a:cs typeface="Arial"/>
              </a:rPr>
              <a:t> </a:t>
            </a:r>
            <a:r>
              <a:rPr lang="en-US" sz="2800" spc="-10" dirty="0">
                <a:latin typeface="Arial"/>
                <a:cs typeface="Arial"/>
              </a:rPr>
              <a:t>Amendments</a:t>
            </a:r>
            <a:endParaRPr lang="en-US" sz="2800" dirty="0">
              <a:latin typeface="Arial"/>
              <a:cs typeface="Arial"/>
            </a:endParaRPr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E99912-2452-42EA-B408-546719AEC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B71B-563B-CB48-AD31-D4E4B0B64B93}" type="slidenum">
              <a:rPr lang="en-CA" smtClean="0"/>
              <a:t>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89737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88C04-AC0A-4A95-A7F6-BD20E3825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Reporting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B943E-4D8E-495F-8A95-C35BE5A35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CA" sz="1800" dirty="0">
              <a:effectLst/>
              <a:highlight>
                <a:srgbClr val="FFFF00"/>
              </a:highligh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1"/>
            <a:endParaRPr lang="en-CA" sz="1800" dirty="0">
              <a:effectLst/>
              <a:highlight>
                <a:srgbClr val="FFFF00"/>
              </a:highligh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1"/>
            <a:endParaRPr lang="en-CA" sz="1800" dirty="0">
              <a:effectLst/>
              <a:highlight>
                <a:srgbClr val="FFFF00"/>
              </a:highligh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1"/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5C27E-73CD-455B-8DFB-C04FE4DC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B71B-563B-CB48-AD31-D4E4B0B64B93}" type="slidenum">
              <a:rPr lang="en-CA" smtClean="0"/>
              <a:t>20</a:t>
            </a:fld>
            <a:endParaRPr lang="en-CA" dirty="0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88B84224-3017-75D9-B434-8EE07467C536}"/>
              </a:ext>
            </a:extLst>
          </p:cNvPr>
          <p:cNvSpPr txBox="1"/>
          <p:nvPr/>
        </p:nvSpPr>
        <p:spPr>
          <a:xfrm>
            <a:off x="2442571" y="1760383"/>
            <a:ext cx="6328064" cy="514668"/>
          </a:xfrm>
          <a:prstGeom prst="rect">
            <a:avLst/>
          </a:prstGeom>
        </p:spPr>
        <p:txBody>
          <a:bodyPr vert="horz" wrap="square" lIns="0" tIns="12724" rIns="0" bIns="0" rtlCol="0">
            <a:spAutoFit/>
          </a:bodyPr>
          <a:lstStyle/>
          <a:p>
            <a:pPr marL="12724">
              <a:lnSpc>
                <a:spcPct val="100000"/>
              </a:lnSpc>
              <a:spcBef>
                <a:spcPts val="100"/>
              </a:spcBef>
            </a:pPr>
            <a:r>
              <a:rPr sz="3206" dirty="0">
                <a:solidFill>
                  <a:srgbClr val="FF0000"/>
                </a:solidFill>
                <a:latin typeface="Arial"/>
                <a:cs typeface="Arial"/>
              </a:rPr>
              <a:t>Annual</a:t>
            </a:r>
            <a:r>
              <a:rPr sz="3206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6" dirty="0">
                <a:solidFill>
                  <a:srgbClr val="FF0000"/>
                </a:solidFill>
                <a:latin typeface="Arial"/>
                <a:cs typeface="Arial"/>
              </a:rPr>
              <a:t>Reporting</a:t>
            </a:r>
            <a:r>
              <a:rPr sz="3206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6" dirty="0">
                <a:solidFill>
                  <a:srgbClr val="FF0000"/>
                </a:solidFill>
                <a:latin typeface="Arial"/>
                <a:cs typeface="Arial"/>
              </a:rPr>
              <a:t>Due</a:t>
            </a:r>
            <a:r>
              <a:rPr sz="3206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6" dirty="0">
                <a:solidFill>
                  <a:srgbClr val="FF0000"/>
                </a:solidFill>
                <a:latin typeface="Arial"/>
                <a:cs typeface="Arial"/>
              </a:rPr>
              <a:t>February</a:t>
            </a:r>
            <a:r>
              <a:rPr sz="3206" spc="-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6" spc="-25" dirty="0">
                <a:solidFill>
                  <a:srgbClr val="FF0000"/>
                </a:solidFill>
                <a:latin typeface="Arial"/>
                <a:cs typeface="Arial"/>
              </a:rPr>
              <a:t>14</a:t>
            </a:r>
            <a:endParaRPr sz="3206" dirty="0">
              <a:latin typeface="Arial"/>
              <a:cs typeface="Arial"/>
            </a:endParaRPr>
          </a:p>
        </p:txBody>
      </p:sp>
      <p:grpSp>
        <p:nvGrpSpPr>
          <p:cNvPr id="6" name="object 4">
            <a:extLst>
              <a:ext uri="{FF2B5EF4-FFF2-40B4-BE49-F238E27FC236}">
                <a16:creationId xmlns:a16="http://schemas.microsoft.com/office/drawing/2014/main" id="{671E2D18-526A-9D72-E913-2237E5A60A72}"/>
              </a:ext>
            </a:extLst>
          </p:cNvPr>
          <p:cNvGrpSpPr/>
          <p:nvPr/>
        </p:nvGrpSpPr>
        <p:grpSpPr>
          <a:xfrm>
            <a:off x="4183000" y="2867305"/>
            <a:ext cx="2357676" cy="1850641"/>
            <a:chOff x="3206483" y="3206521"/>
            <a:chExt cx="2353310" cy="1847214"/>
          </a:xfrm>
        </p:grpSpPr>
        <p:pic>
          <p:nvPicPr>
            <p:cNvPr id="7" name="object 5">
              <a:extLst>
                <a:ext uri="{FF2B5EF4-FFF2-40B4-BE49-F238E27FC236}">
                  <a16:creationId xmlns:a16="http://schemas.microsoft.com/office/drawing/2014/main" id="{3E095F27-A57E-9655-63A4-EDAF6FDFAED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06483" y="3206521"/>
              <a:ext cx="2353068" cy="1847087"/>
            </a:xfrm>
            <a:prstGeom prst="rect">
              <a:avLst/>
            </a:prstGeom>
          </p:spPr>
        </p:pic>
        <p:pic>
          <p:nvPicPr>
            <p:cNvPr id="8" name="object 6">
              <a:extLst>
                <a:ext uri="{FF2B5EF4-FFF2-40B4-BE49-F238E27FC236}">
                  <a16:creationId xmlns:a16="http://schemas.microsoft.com/office/drawing/2014/main" id="{5EB854DA-E4E7-A841-A383-D156E247F98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79532" y="3785603"/>
              <a:ext cx="1237500" cy="5181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3071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54E05-A810-4251-8050-30ECF753C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0"/>
            <a:ext cx="10515600" cy="1325563"/>
          </a:xfrm>
        </p:spPr>
        <p:txBody>
          <a:bodyPr/>
          <a:lstStyle/>
          <a:p>
            <a:r>
              <a:rPr lang="en-CA" dirty="0"/>
              <a:t>Reporting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F3EA2-A428-4123-A014-956AA6641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" y="1665287"/>
            <a:ext cx="11236960" cy="4351338"/>
          </a:xfrm>
        </p:spPr>
        <p:txBody>
          <a:bodyPr>
            <a:normAutofit/>
          </a:bodyPr>
          <a:lstStyle/>
          <a:p>
            <a:pPr marL="859515" marR="852517" indent="636" algn="ctr">
              <a:lnSpc>
                <a:spcPct val="120000"/>
              </a:lnSpc>
              <a:spcBef>
                <a:spcPts val="100"/>
              </a:spcBef>
            </a:pPr>
            <a:r>
              <a:rPr lang="en-US" sz="2800" dirty="0">
                <a:solidFill>
                  <a:srgbClr val="FF0000"/>
                </a:solidFill>
                <a:latin typeface="Arial"/>
                <a:cs typeface="Arial"/>
              </a:rPr>
              <a:t>Quarterly</a:t>
            </a:r>
            <a:r>
              <a:rPr lang="en-US" sz="2800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"/>
                <a:cs typeface="Arial"/>
              </a:rPr>
              <a:t>Reporting</a:t>
            </a:r>
            <a:r>
              <a:rPr lang="en-US" sz="2800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800" spc="-25" dirty="0">
                <a:solidFill>
                  <a:srgbClr val="FF0000"/>
                </a:solidFill>
                <a:latin typeface="Arial"/>
                <a:cs typeface="Arial"/>
              </a:rPr>
              <a:t>Due </a:t>
            </a:r>
            <a:r>
              <a:rPr lang="en-US" sz="2800" dirty="0">
                <a:latin typeface="Arial"/>
                <a:cs typeface="Arial"/>
              </a:rPr>
              <a:t>January</a:t>
            </a:r>
            <a:r>
              <a:rPr lang="en-US" sz="2800" spc="-4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1</a:t>
            </a:r>
            <a:r>
              <a:rPr lang="en-US" sz="2800" spc="-1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to</a:t>
            </a:r>
            <a:r>
              <a:rPr lang="en-US" sz="2800" spc="-1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March</a:t>
            </a:r>
            <a:r>
              <a:rPr lang="en-US" sz="2800" spc="-4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31</a:t>
            </a:r>
            <a:r>
              <a:rPr lang="en-US" sz="2800" spc="-2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–</a:t>
            </a:r>
            <a:r>
              <a:rPr lang="en-US" sz="2800" spc="-20" dirty="0">
                <a:latin typeface="Arial"/>
                <a:cs typeface="Arial"/>
              </a:rPr>
              <a:t> </a:t>
            </a:r>
            <a:r>
              <a:rPr lang="en-US" sz="2800" b="1" dirty="0">
                <a:latin typeface="Arial"/>
                <a:cs typeface="Arial"/>
              </a:rPr>
              <a:t>May </a:t>
            </a:r>
            <a:r>
              <a:rPr lang="en-US" sz="2800" b="1" spc="-25" dirty="0">
                <a:latin typeface="Arial"/>
                <a:cs typeface="Arial"/>
              </a:rPr>
              <a:t>15</a:t>
            </a:r>
            <a:endParaRPr lang="en-US" sz="2800" dirty="0">
              <a:latin typeface="Arial"/>
              <a:cs typeface="Arial"/>
            </a:endParaRPr>
          </a:p>
          <a:p>
            <a:pPr marL="2545" algn="ctr">
              <a:lnSpc>
                <a:spcPct val="100000"/>
              </a:lnSpc>
              <a:spcBef>
                <a:spcPts val="766"/>
              </a:spcBef>
            </a:pPr>
            <a:r>
              <a:rPr lang="en-US" sz="2800" dirty="0">
                <a:latin typeface="Arial"/>
                <a:cs typeface="Arial"/>
              </a:rPr>
              <a:t>April</a:t>
            </a:r>
            <a:r>
              <a:rPr lang="en-US" sz="2800" spc="-2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1</a:t>
            </a:r>
            <a:r>
              <a:rPr lang="en-US" sz="2800" spc="-1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to</a:t>
            </a:r>
            <a:r>
              <a:rPr lang="en-US" sz="2800" spc="-1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June</a:t>
            </a:r>
            <a:r>
              <a:rPr lang="en-US" sz="2800" spc="-2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30</a:t>
            </a:r>
            <a:r>
              <a:rPr lang="en-US" sz="2800" spc="-1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-</a:t>
            </a:r>
            <a:r>
              <a:rPr lang="en-US" sz="2800" spc="-15" dirty="0">
                <a:latin typeface="Arial"/>
                <a:cs typeface="Arial"/>
              </a:rPr>
              <a:t> </a:t>
            </a:r>
            <a:r>
              <a:rPr lang="en-US" sz="2800" b="1" dirty="0">
                <a:latin typeface="Arial"/>
                <a:cs typeface="Arial"/>
              </a:rPr>
              <a:t>August</a:t>
            </a:r>
            <a:r>
              <a:rPr lang="en-US" sz="2800" b="1" spc="-25" dirty="0">
                <a:latin typeface="Arial"/>
                <a:cs typeface="Arial"/>
              </a:rPr>
              <a:t> 14</a:t>
            </a:r>
            <a:endParaRPr lang="en-US" sz="2800" dirty="0">
              <a:latin typeface="Arial"/>
              <a:cs typeface="Arial"/>
            </a:endParaRPr>
          </a:p>
          <a:p>
            <a:pPr marL="636" algn="ctr">
              <a:lnSpc>
                <a:spcPct val="100000"/>
              </a:lnSpc>
              <a:spcBef>
                <a:spcPts val="771"/>
              </a:spcBef>
            </a:pPr>
            <a:r>
              <a:rPr lang="en-US" sz="2800" dirty="0">
                <a:latin typeface="Arial"/>
                <a:cs typeface="Arial"/>
              </a:rPr>
              <a:t>July</a:t>
            </a:r>
            <a:r>
              <a:rPr lang="en-US" sz="2800" spc="-2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1</a:t>
            </a:r>
            <a:r>
              <a:rPr lang="en-US" sz="2800" spc="-2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to</a:t>
            </a:r>
            <a:r>
              <a:rPr lang="en-US" sz="2800" spc="-2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September</a:t>
            </a:r>
            <a:r>
              <a:rPr lang="en-US" sz="2800" spc="-2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30</a:t>
            </a:r>
            <a:r>
              <a:rPr lang="en-US" sz="2800" spc="-3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-</a:t>
            </a:r>
            <a:r>
              <a:rPr lang="en-US" sz="2800" spc="-15" dirty="0">
                <a:latin typeface="Arial"/>
                <a:cs typeface="Arial"/>
              </a:rPr>
              <a:t> </a:t>
            </a:r>
            <a:r>
              <a:rPr lang="en-US" sz="2800" b="1" dirty="0">
                <a:latin typeface="Arial"/>
                <a:cs typeface="Arial"/>
              </a:rPr>
              <a:t>November</a:t>
            </a:r>
            <a:r>
              <a:rPr lang="en-US" sz="2800" b="1" spc="-25" dirty="0">
                <a:latin typeface="Arial"/>
                <a:cs typeface="Arial"/>
              </a:rPr>
              <a:t> 14</a:t>
            </a:r>
            <a:endParaRPr lang="en-US" sz="28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766"/>
              </a:spcBef>
            </a:pPr>
            <a:r>
              <a:rPr lang="en-US" sz="2800" dirty="0">
                <a:latin typeface="Arial"/>
                <a:cs typeface="Arial"/>
              </a:rPr>
              <a:t>October</a:t>
            </a:r>
            <a:r>
              <a:rPr lang="en-US" sz="2800" spc="-4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1</a:t>
            </a:r>
            <a:r>
              <a:rPr lang="en-US" sz="2800" spc="-1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to</a:t>
            </a:r>
            <a:r>
              <a:rPr lang="en-US" sz="2800" spc="-2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December</a:t>
            </a:r>
            <a:r>
              <a:rPr lang="en-US" sz="2800" spc="-3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31</a:t>
            </a:r>
            <a:r>
              <a:rPr lang="en-US" sz="2800" spc="-3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-</a:t>
            </a:r>
            <a:r>
              <a:rPr lang="en-US" sz="2800" spc="-10" dirty="0">
                <a:latin typeface="Arial"/>
                <a:cs typeface="Arial"/>
              </a:rPr>
              <a:t> </a:t>
            </a:r>
            <a:r>
              <a:rPr lang="en-US" sz="2800" b="1" dirty="0">
                <a:latin typeface="Arial"/>
                <a:cs typeface="Arial"/>
              </a:rPr>
              <a:t>February</a:t>
            </a:r>
            <a:r>
              <a:rPr lang="en-US" sz="2800" b="1" spc="-40" dirty="0">
                <a:latin typeface="Arial"/>
                <a:cs typeface="Arial"/>
              </a:rPr>
              <a:t> </a:t>
            </a:r>
            <a:r>
              <a:rPr lang="en-US" sz="2800" b="1" spc="-25" dirty="0">
                <a:latin typeface="Arial"/>
                <a:cs typeface="Arial"/>
              </a:rPr>
              <a:t>14</a:t>
            </a:r>
            <a:endParaRPr lang="en-US" sz="2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CA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5CCFFB-5F00-4D45-9257-B9DD62E1E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B71B-563B-CB48-AD31-D4E4B0B64B93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07804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D0FA6-E298-472C-8663-877F6AE63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858" y="-45889"/>
            <a:ext cx="10515600" cy="1325563"/>
          </a:xfrm>
        </p:spPr>
        <p:txBody>
          <a:bodyPr/>
          <a:lstStyle/>
          <a:p>
            <a:r>
              <a:rPr lang="en-CA" dirty="0"/>
              <a:t>Record-Keeping Requirements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7079A8-858B-42F5-8ED4-583A1BE1B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B71B-563B-CB48-AD31-D4E4B0B64B93}" type="slidenum">
              <a:rPr lang="en-CA" smtClean="0"/>
              <a:t>22</a:t>
            </a:fld>
            <a:endParaRPr lang="en-CA"/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C29C91C1-7287-539A-32DD-8D7A1E75249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2298" y="1546074"/>
            <a:ext cx="8367026" cy="439738"/>
          </a:xfrm>
          <a:prstGeom prst="rect">
            <a:avLst/>
          </a:prstGeom>
        </p:spPr>
      </p:pic>
      <p:pic>
        <p:nvPicPr>
          <p:cNvPr id="16" name="object 4">
            <a:extLst>
              <a:ext uri="{FF2B5EF4-FFF2-40B4-BE49-F238E27FC236}">
                <a16:creationId xmlns:a16="http://schemas.microsoft.com/office/drawing/2014/main" id="{FCD61B30-15AA-609B-F6DD-A1468635F4B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92298" y="2132402"/>
            <a:ext cx="8367026" cy="293112"/>
          </a:xfrm>
          <a:prstGeom prst="rect">
            <a:avLst/>
          </a:prstGeom>
        </p:spPr>
      </p:pic>
      <p:pic>
        <p:nvPicPr>
          <p:cNvPr id="21" name="object 5">
            <a:extLst>
              <a:ext uri="{FF2B5EF4-FFF2-40B4-BE49-F238E27FC236}">
                <a16:creationId xmlns:a16="http://schemas.microsoft.com/office/drawing/2014/main" id="{A3A36789-13F3-F9A7-BBAC-96A5D5F861C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92298" y="2572128"/>
            <a:ext cx="8367026" cy="439687"/>
          </a:xfrm>
          <a:prstGeom prst="rect">
            <a:avLst/>
          </a:prstGeom>
        </p:spPr>
      </p:pic>
      <p:pic>
        <p:nvPicPr>
          <p:cNvPr id="29" name="object 6">
            <a:extLst>
              <a:ext uri="{FF2B5EF4-FFF2-40B4-BE49-F238E27FC236}">
                <a16:creationId xmlns:a16="http://schemas.microsoft.com/office/drawing/2014/main" id="{C420CA73-CCDD-D7E3-2431-23EAA982093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92298" y="3158455"/>
            <a:ext cx="8367026" cy="879375"/>
          </a:xfrm>
          <a:prstGeom prst="rect">
            <a:avLst/>
          </a:prstGeom>
        </p:spPr>
      </p:pic>
      <p:pic>
        <p:nvPicPr>
          <p:cNvPr id="30" name="object 7">
            <a:extLst>
              <a:ext uri="{FF2B5EF4-FFF2-40B4-BE49-F238E27FC236}">
                <a16:creationId xmlns:a16="http://schemas.microsoft.com/office/drawing/2014/main" id="{CAD3957E-E121-410B-5D24-8F82A7A70DE5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92298" y="4184470"/>
            <a:ext cx="8367026" cy="439687"/>
          </a:xfrm>
          <a:prstGeom prst="rect">
            <a:avLst/>
          </a:prstGeom>
        </p:spPr>
      </p:pic>
      <p:pic>
        <p:nvPicPr>
          <p:cNvPr id="31" name="object 8">
            <a:extLst>
              <a:ext uri="{FF2B5EF4-FFF2-40B4-BE49-F238E27FC236}">
                <a16:creationId xmlns:a16="http://schemas.microsoft.com/office/drawing/2014/main" id="{7026558B-4C0B-A6DF-4B65-B0EB480EE9C8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92298" y="4770746"/>
            <a:ext cx="8367026" cy="87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98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E0362-E762-423A-B8D3-29851CE68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CA" dirty="0"/>
              <a:t>Atlantic Canada First Nations</a:t>
            </a:r>
          </a:p>
        </p:txBody>
      </p:sp>
      <p:pic>
        <p:nvPicPr>
          <p:cNvPr id="7" name="object 3">
            <a:extLst>
              <a:ext uri="{FF2B5EF4-FFF2-40B4-BE49-F238E27FC236}">
                <a16:creationId xmlns:a16="http://schemas.microsoft.com/office/drawing/2014/main" id="{B51EEFA9-C489-FA4E-4546-750920C987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95078" y="1825625"/>
            <a:ext cx="6001844" cy="4351338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993215-CAA0-400E-9A42-90123A07F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8A5B71B-563B-CB48-AD31-D4E4B0B64B93}" type="slidenum">
              <a:rPr lang="en-CA" smtClean="0"/>
              <a:pPr>
                <a:spcAft>
                  <a:spcPts val="600"/>
                </a:spcAft>
              </a:pPr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828553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CDC1E-3721-456D-9C59-BA8EA27AC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Compliance Promotion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760AC-4462-4E75-A2C2-475FE9C54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marL="12724">
              <a:lnSpc>
                <a:spcPct val="120000"/>
              </a:lnSpc>
              <a:spcBef>
                <a:spcPts val="571"/>
              </a:spcBef>
            </a:pPr>
            <a:r>
              <a:rPr lang="en-US" sz="2500" dirty="0">
                <a:latin typeface="Arial"/>
                <a:cs typeface="Arial"/>
              </a:rPr>
              <a:t>   </a:t>
            </a:r>
            <a:r>
              <a:rPr lang="en-US" sz="3700" dirty="0">
                <a:latin typeface="Arial"/>
                <a:cs typeface="Arial"/>
              </a:rPr>
              <a:t>The</a:t>
            </a:r>
            <a:r>
              <a:rPr lang="en-US" sz="3700" spc="-50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Compliance</a:t>
            </a:r>
            <a:r>
              <a:rPr lang="en-US" sz="3700" spc="-75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Promotion</a:t>
            </a:r>
            <a:r>
              <a:rPr lang="en-US" sz="3700" spc="-45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objective</a:t>
            </a:r>
            <a:r>
              <a:rPr lang="en-US" sz="3700" spc="-70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related</a:t>
            </a:r>
            <a:r>
              <a:rPr lang="en-US" sz="3700" spc="-60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to</a:t>
            </a:r>
            <a:r>
              <a:rPr lang="en-US" sz="3700" spc="-45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WSER</a:t>
            </a:r>
            <a:r>
              <a:rPr lang="en-US" sz="3700" spc="-60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in</a:t>
            </a:r>
            <a:r>
              <a:rPr lang="en-US" sz="3700" spc="-65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Indigenous</a:t>
            </a:r>
            <a:r>
              <a:rPr lang="en-US" sz="3700" spc="-50" dirty="0">
                <a:latin typeface="Arial"/>
                <a:cs typeface="Arial"/>
              </a:rPr>
              <a:t> </a:t>
            </a:r>
            <a:r>
              <a:rPr lang="en-US" sz="3700" spc="-10" dirty="0">
                <a:latin typeface="Arial"/>
                <a:cs typeface="Arial"/>
              </a:rPr>
              <a:t>communities:</a:t>
            </a:r>
            <a:endParaRPr lang="en-US" sz="3700" dirty="0">
              <a:latin typeface="Arial"/>
              <a:cs typeface="Arial"/>
            </a:endParaRPr>
          </a:p>
          <a:p>
            <a:pPr marL="356276" indent="-343552">
              <a:lnSpc>
                <a:spcPct val="120000"/>
              </a:lnSpc>
              <a:spcBef>
                <a:spcPts val="466"/>
              </a:spcBef>
              <a:buChar char="•"/>
              <a:tabLst>
                <a:tab pos="355639" algn="l"/>
                <a:tab pos="356276" algn="l"/>
              </a:tabLst>
            </a:pPr>
            <a:r>
              <a:rPr lang="en-US" sz="3700" dirty="0">
                <a:latin typeface="Arial"/>
                <a:cs typeface="Arial"/>
              </a:rPr>
              <a:t>Improve</a:t>
            </a:r>
            <a:r>
              <a:rPr lang="en-US" sz="3700" spc="-40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awareness</a:t>
            </a:r>
            <a:r>
              <a:rPr lang="en-US" sz="3700" spc="-40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and</a:t>
            </a:r>
            <a:r>
              <a:rPr lang="en-US" sz="3700" spc="-50" dirty="0">
                <a:latin typeface="Arial"/>
                <a:cs typeface="Arial"/>
              </a:rPr>
              <a:t> </a:t>
            </a:r>
            <a:r>
              <a:rPr lang="en-US" sz="3700" spc="-10" dirty="0">
                <a:latin typeface="Arial"/>
                <a:cs typeface="Arial"/>
              </a:rPr>
              <a:t>understanding</a:t>
            </a:r>
            <a:r>
              <a:rPr lang="en-US" sz="3700" spc="-45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of</a:t>
            </a:r>
            <a:r>
              <a:rPr lang="en-US" sz="3700" spc="-45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regulations</a:t>
            </a:r>
            <a:r>
              <a:rPr lang="en-US" sz="3700" spc="-55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in</a:t>
            </a:r>
            <a:r>
              <a:rPr lang="en-US" sz="3700" spc="-55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Indigenous</a:t>
            </a:r>
            <a:r>
              <a:rPr lang="en-US" sz="3700" spc="-60" dirty="0">
                <a:latin typeface="Arial"/>
                <a:cs typeface="Arial"/>
              </a:rPr>
              <a:t> </a:t>
            </a:r>
            <a:r>
              <a:rPr lang="en-US" sz="3700" spc="-10" dirty="0">
                <a:latin typeface="Arial"/>
                <a:cs typeface="Arial"/>
              </a:rPr>
              <a:t>communities</a:t>
            </a:r>
            <a:endParaRPr lang="en-US" sz="3700" dirty="0">
              <a:latin typeface="Arial"/>
              <a:cs typeface="Arial"/>
            </a:endParaRPr>
          </a:p>
          <a:p>
            <a:pPr marL="356276" marR="5090" indent="-343552">
              <a:lnSpc>
                <a:spcPct val="120000"/>
              </a:lnSpc>
              <a:spcBef>
                <a:spcPts val="371"/>
              </a:spcBef>
              <a:buChar char="•"/>
              <a:tabLst>
                <a:tab pos="355639" algn="l"/>
                <a:tab pos="356276" algn="l"/>
              </a:tabLst>
            </a:pPr>
            <a:r>
              <a:rPr lang="en-US" sz="3700" dirty="0">
                <a:latin typeface="Arial"/>
                <a:cs typeface="Arial"/>
              </a:rPr>
              <a:t>Decrease</a:t>
            </a:r>
            <a:r>
              <a:rPr lang="en-US" sz="3700" spc="-55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administrative</a:t>
            </a:r>
            <a:r>
              <a:rPr lang="en-US" sz="3700" spc="-55" dirty="0">
                <a:latin typeface="Arial"/>
                <a:cs typeface="Arial"/>
              </a:rPr>
              <a:t> </a:t>
            </a:r>
            <a:r>
              <a:rPr lang="en-US" sz="3700" spc="-20" dirty="0">
                <a:latin typeface="Arial"/>
                <a:cs typeface="Arial"/>
              </a:rPr>
              <a:t>non-</a:t>
            </a:r>
            <a:r>
              <a:rPr lang="en-US" sz="3700" dirty="0">
                <a:latin typeface="Arial"/>
                <a:cs typeface="Arial"/>
              </a:rPr>
              <a:t>compliance</a:t>
            </a:r>
            <a:r>
              <a:rPr lang="en-US" sz="3700" spc="-60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by</a:t>
            </a:r>
            <a:r>
              <a:rPr lang="en-US" sz="3700" spc="-50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supporting</a:t>
            </a:r>
            <a:r>
              <a:rPr lang="en-US" sz="3700" spc="-55" dirty="0">
                <a:latin typeface="Arial"/>
                <a:cs typeface="Arial"/>
              </a:rPr>
              <a:t> </a:t>
            </a:r>
            <a:r>
              <a:rPr lang="en-US" sz="3700" spc="-10" dirty="0">
                <a:latin typeface="Arial"/>
                <a:cs typeface="Arial"/>
              </a:rPr>
              <a:t>owners/operators</a:t>
            </a:r>
            <a:r>
              <a:rPr lang="en-US" sz="3700" spc="-5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of</a:t>
            </a:r>
            <a:r>
              <a:rPr lang="en-US" sz="3700" spc="-40" dirty="0">
                <a:latin typeface="Arial"/>
                <a:cs typeface="Arial"/>
              </a:rPr>
              <a:t> </a:t>
            </a:r>
            <a:r>
              <a:rPr lang="en-US" sz="3700" spc="-10" dirty="0">
                <a:latin typeface="Arial"/>
                <a:cs typeface="Arial"/>
              </a:rPr>
              <a:t>wastewater </a:t>
            </a:r>
            <a:r>
              <a:rPr lang="en-US" sz="3700" dirty="0">
                <a:latin typeface="Arial"/>
                <a:cs typeface="Arial"/>
              </a:rPr>
              <a:t>systems</a:t>
            </a:r>
            <a:r>
              <a:rPr lang="en-US" sz="3700" spc="-25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in</a:t>
            </a:r>
            <a:r>
              <a:rPr lang="en-US" sz="3700" spc="-55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identifying</a:t>
            </a:r>
            <a:r>
              <a:rPr lang="en-US" sz="3700" spc="-45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their</a:t>
            </a:r>
            <a:r>
              <a:rPr lang="en-US" sz="3700" spc="-45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system</a:t>
            </a:r>
            <a:r>
              <a:rPr lang="en-US" sz="3700" spc="-25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in</a:t>
            </a:r>
            <a:r>
              <a:rPr lang="en-US" sz="3700" spc="-45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ERRIS</a:t>
            </a:r>
            <a:r>
              <a:rPr lang="en-US" sz="3700" spc="-50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and</a:t>
            </a:r>
            <a:r>
              <a:rPr lang="en-US" sz="3700" spc="-50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submitting</a:t>
            </a:r>
            <a:r>
              <a:rPr lang="en-US" sz="3700" spc="-50" dirty="0">
                <a:latin typeface="Arial"/>
                <a:cs typeface="Arial"/>
              </a:rPr>
              <a:t> </a:t>
            </a:r>
            <a:r>
              <a:rPr lang="en-US" sz="3700" spc="-10" dirty="0">
                <a:latin typeface="Arial"/>
                <a:cs typeface="Arial"/>
              </a:rPr>
              <a:t>reports</a:t>
            </a:r>
            <a:endParaRPr lang="en-US" sz="3700" dirty="0">
              <a:latin typeface="Arial"/>
              <a:cs typeface="Arial"/>
            </a:endParaRPr>
          </a:p>
          <a:p>
            <a:pPr marL="356276" marR="39445" indent="-343552">
              <a:lnSpc>
                <a:spcPct val="120000"/>
              </a:lnSpc>
              <a:spcBef>
                <a:spcPts val="376"/>
              </a:spcBef>
              <a:buChar char="•"/>
              <a:tabLst>
                <a:tab pos="355639" algn="l"/>
                <a:tab pos="356276" algn="l"/>
              </a:tabLst>
            </a:pPr>
            <a:r>
              <a:rPr lang="en-US" sz="3700" dirty="0">
                <a:latin typeface="Arial"/>
                <a:cs typeface="Arial"/>
              </a:rPr>
              <a:t>Building</a:t>
            </a:r>
            <a:r>
              <a:rPr lang="en-US" sz="3700" spc="-90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capacity</a:t>
            </a:r>
            <a:r>
              <a:rPr lang="en-US" sz="3700" spc="-60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within</a:t>
            </a:r>
            <a:r>
              <a:rPr lang="en-US" sz="3700" spc="-50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communities</a:t>
            </a:r>
            <a:r>
              <a:rPr lang="en-US" sz="3700" spc="-65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and</a:t>
            </a:r>
            <a:r>
              <a:rPr lang="en-US" sz="3700" spc="-65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their</a:t>
            </a:r>
            <a:r>
              <a:rPr lang="en-US" sz="3700" spc="-50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supporting</a:t>
            </a:r>
            <a:r>
              <a:rPr lang="en-US" sz="3700" spc="-50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agencies</a:t>
            </a:r>
            <a:r>
              <a:rPr lang="en-US" sz="3700" spc="-75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to</a:t>
            </a:r>
            <a:r>
              <a:rPr lang="en-US" sz="3700" spc="-45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maintain</a:t>
            </a:r>
            <a:r>
              <a:rPr lang="en-US" sz="3700" spc="-60" dirty="0">
                <a:latin typeface="Arial"/>
                <a:cs typeface="Arial"/>
              </a:rPr>
              <a:t> </a:t>
            </a:r>
            <a:r>
              <a:rPr lang="en-US" sz="3700" spc="-10" dirty="0">
                <a:latin typeface="Arial"/>
                <a:cs typeface="Arial"/>
              </a:rPr>
              <a:t>ongoing </a:t>
            </a:r>
            <a:r>
              <a:rPr lang="en-US" sz="3700" dirty="0">
                <a:latin typeface="Arial"/>
                <a:cs typeface="Arial"/>
              </a:rPr>
              <a:t>sampling</a:t>
            </a:r>
            <a:r>
              <a:rPr lang="en-US" sz="3700" spc="-75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and</a:t>
            </a:r>
            <a:r>
              <a:rPr lang="en-US" sz="3700" spc="-65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reporting</a:t>
            </a:r>
            <a:r>
              <a:rPr lang="en-US" sz="3700" spc="-40" dirty="0">
                <a:latin typeface="Arial"/>
                <a:cs typeface="Arial"/>
              </a:rPr>
              <a:t> </a:t>
            </a:r>
            <a:r>
              <a:rPr lang="en-US" sz="3700" spc="-10" dirty="0">
                <a:latin typeface="Arial"/>
                <a:cs typeface="Arial"/>
              </a:rPr>
              <a:t>requirements</a:t>
            </a:r>
            <a:endParaRPr lang="en-US" sz="3700" dirty="0">
              <a:latin typeface="Arial"/>
              <a:cs typeface="Arial"/>
            </a:endParaRPr>
          </a:p>
          <a:p>
            <a:pPr>
              <a:lnSpc>
                <a:spcPct val="120000"/>
              </a:lnSpc>
              <a:spcBef>
                <a:spcPts val="10"/>
              </a:spcBef>
              <a:buFont typeface="Arial"/>
              <a:buChar char="•"/>
            </a:pPr>
            <a:endParaRPr lang="en-US" sz="3700" dirty="0">
              <a:latin typeface="Arial"/>
              <a:cs typeface="Arial"/>
            </a:endParaRPr>
          </a:p>
          <a:p>
            <a:pPr marL="12724" marR="563043">
              <a:lnSpc>
                <a:spcPct val="120000"/>
              </a:lnSpc>
              <a:spcBef>
                <a:spcPts val="5"/>
              </a:spcBef>
            </a:pPr>
            <a:r>
              <a:rPr lang="en-US" sz="3700" dirty="0">
                <a:latin typeface="Arial"/>
                <a:cs typeface="Arial"/>
              </a:rPr>
              <a:t>   Approach</a:t>
            </a:r>
            <a:r>
              <a:rPr lang="en-US" sz="3700" spc="-45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is</a:t>
            </a:r>
            <a:r>
              <a:rPr lang="en-US" sz="3700" spc="-30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to</a:t>
            </a:r>
            <a:r>
              <a:rPr lang="en-US" sz="3700" spc="-30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build</a:t>
            </a:r>
            <a:r>
              <a:rPr lang="en-US" sz="3700" spc="-55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and</a:t>
            </a:r>
            <a:r>
              <a:rPr lang="en-US" sz="3700" spc="-30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maintain</a:t>
            </a:r>
            <a:r>
              <a:rPr lang="en-US" sz="3700" spc="-50" dirty="0">
                <a:latin typeface="Arial"/>
                <a:cs typeface="Arial"/>
              </a:rPr>
              <a:t> </a:t>
            </a:r>
            <a:r>
              <a:rPr lang="en-US" sz="3700" spc="-10" dirty="0">
                <a:latin typeface="Arial"/>
                <a:cs typeface="Arial"/>
              </a:rPr>
              <a:t>relationships</a:t>
            </a:r>
            <a:r>
              <a:rPr lang="en-US" sz="3700" spc="-45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with</a:t>
            </a:r>
            <a:r>
              <a:rPr lang="en-US" sz="3700" spc="-25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First</a:t>
            </a:r>
            <a:r>
              <a:rPr lang="en-US" sz="3700" spc="-30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Nations</a:t>
            </a:r>
            <a:r>
              <a:rPr lang="en-US" sz="3700" spc="-45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and</a:t>
            </a:r>
            <a:r>
              <a:rPr lang="en-US" sz="3700" spc="-35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their</a:t>
            </a:r>
            <a:r>
              <a:rPr lang="en-US" sz="3700" spc="-35" dirty="0">
                <a:latin typeface="Arial"/>
                <a:cs typeface="Arial"/>
              </a:rPr>
              <a:t> </a:t>
            </a:r>
            <a:r>
              <a:rPr lang="en-US" sz="3700" spc="-10" dirty="0">
                <a:latin typeface="Arial"/>
                <a:cs typeface="Arial"/>
              </a:rPr>
              <a:t>supporting </a:t>
            </a:r>
            <a:r>
              <a:rPr lang="en-US" sz="3700" dirty="0">
                <a:latin typeface="Arial"/>
                <a:cs typeface="Arial"/>
              </a:rPr>
              <a:t>agencies</a:t>
            </a:r>
            <a:r>
              <a:rPr lang="en-US" sz="3700" spc="-60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to</a:t>
            </a:r>
            <a:r>
              <a:rPr lang="en-US" sz="3700" spc="-30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determine</a:t>
            </a:r>
            <a:r>
              <a:rPr lang="en-US" sz="3700" spc="-40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best</a:t>
            </a:r>
            <a:r>
              <a:rPr lang="en-US" sz="3700" spc="-35" dirty="0">
                <a:latin typeface="Arial"/>
                <a:cs typeface="Arial"/>
              </a:rPr>
              <a:t> </a:t>
            </a:r>
            <a:r>
              <a:rPr lang="en-US" sz="3700" spc="-10" dirty="0">
                <a:latin typeface="Arial"/>
                <a:cs typeface="Arial"/>
              </a:rPr>
              <a:t>opportunities</a:t>
            </a:r>
            <a:r>
              <a:rPr lang="en-US" sz="3700" spc="-45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to</a:t>
            </a:r>
            <a:r>
              <a:rPr lang="en-US" sz="3700" spc="-40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promote</a:t>
            </a:r>
            <a:r>
              <a:rPr lang="en-US" sz="3700" spc="-20" dirty="0">
                <a:latin typeface="Arial"/>
                <a:cs typeface="Arial"/>
              </a:rPr>
              <a:t>        </a:t>
            </a:r>
            <a:r>
              <a:rPr lang="en-US" sz="3700" dirty="0">
                <a:latin typeface="Arial"/>
                <a:cs typeface="Arial"/>
              </a:rPr>
              <a:t>compliance</a:t>
            </a:r>
            <a:r>
              <a:rPr lang="en-US" sz="3700" spc="-70" dirty="0">
                <a:latin typeface="Arial"/>
                <a:cs typeface="Arial"/>
              </a:rPr>
              <a:t> </a:t>
            </a:r>
            <a:r>
              <a:rPr lang="en-US" sz="3700" spc="-10" dirty="0">
                <a:latin typeface="Arial"/>
                <a:cs typeface="Arial"/>
              </a:rPr>
              <a:t>through:</a:t>
            </a:r>
            <a:endParaRPr lang="en-US" sz="3700" dirty="0">
              <a:latin typeface="Arial"/>
              <a:cs typeface="Arial"/>
            </a:endParaRPr>
          </a:p>
          <a:p>
            <a:pPr marL="356276" indent="-343552">
              <a:lnSpc>
                <a:spcPct val="120000"/>
              </a:lnSpc>
              <a:buChar char="•"/>
              <a:tabLst>
                <a:tab pos="355639" algn="l"/>
                <a:tab pos="356276" algn="l"/>
              </a:tabLst>
            </a:pPr>
            <a:r>
              <a:rPr lang="en-US" sz="3700" spc="-10" dirty="0">
                <a:latin typeface="Arial"/>
                <a:cs typeface="Arial"/>
              </a:rPr>
              <a:t>Participation</a:t>
            </a:r>
            <a:r>
              <a:rPr lang="en-US" sz="3700" spc="-45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in</a:t>
            </a:r>
            <a:r>
              <a:rPr lang="en-US" sz="3700" spc="-40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and</a:t>
            </a:r>
            <a:r>
              <a:rPr lang="en-US" sz="3700" spc="-20" dirty="0">
                <a:latin typeface="Arial"/>
                <a:cs typeface="Arial"/>
              </a:rPr>
              <a:t> </a:t>
            </a:r>
            <a:r>
              <a:rPr lang="en-US" sz="3700" spc="-10" dirty="0">
                <a:latin typeface="Arial"/>
                <a:cs typeface="Arial"/>
              </a:rPr>
              <a:t>presentations</a:t>
            </a:r>
            <a:r>
              <a:rPr lang="en-US" sz="3700" spc="-25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at</a:t>
            </a:r>
            <a:r>
              <a:rPr lang="en-US" sz="3700" spc="-15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meetings,</a:t>
            </a:r>
            <a:r>
              <a:rPr lang="en-US" sz="3700" spc="-20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conferences</a:t>
            </a:r>
            <a:r>
              <a:rPr lang="en-US" sz="3700" spc="-30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and</a:t>
            </a:r>
            <a:r>
              <a:rPr lang="en-US" sz="3700" spc="-15" dirty="0">
                <a:latin typeface="Arial"/>
                <a:cs typeface="Arial"/>
              </a:rPr>
              <a:t> </a:t>
            </a:r>
            <a:r>
              <a:rPr lang="en-US" sz="3700" spc="-10" dirty="0">
                <a:latin typeface="Arial"/>
                <a:cs typeface="Arial"/>
              </a:rPr>
              <a:t>tradeshows</a:t>
            </a:r>
            <a:endParaRPr lang="en-US" sz="3700" dirty="0">
              <a:latin typeface="Arial"/>
              <a:cs typeface="Arial"/>
            </a:endParaRPr>
          </a:p>
          <a:p>
            <a:pPr marL="356276" indent="-343552">
              <a:lnSpc>
                <a:spcPct val="120000"/>
              </a:lnSpc>
              <a:buChar char="•"/>
              <a:tabLst>
                <a:tab pos="355639" algn="l"/>
                <a:tab pos="356276" algn="l"/>
              </a:tabLst>
            </a:pPr>
            <a:r>
              <a:rPr lang="en-US" sz="3700" dirty="0">
                <a:latin typeface="Arial"/>
                <a:cs typeface="Arial"/>
              </a:rPr>
              <a:t>Site</a:t>
            </a:r>
            <a:r>
              <a:rPr lang="en-US" sz="3700" spc="-35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visits</a:t>
            </a:r>
            <a:r>
              <a:rPr lang="en-US" sz="3700" spc="-50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to</a:t>
            </a:r>
            <a:r>
              <a:rPr lang="en-US" sz="3700" spc="-15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communities</a:t>
            </a:r>
            <a:r>
              <a:rPr lang="en-US" sz="3700" spc="-40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/</a:t>
            </a:r>
            <a:r>
              <a:rPr lang="en-US" sz="3700" spc="-20" dirty="0">
                <a:latin typeface="Arial"/>
                <a:cs typeface="Arial"/>
              </a:rPr>
              <a:t> </a:t>
            </a:r>
            <a:r>
              <a:rPr lang="en-US" sz="3700" spc="-10" dirty="0">
                <a:latin typeface="Arial"/>
                <a:cs typeface="Arial"/>
              </a:rPr>
              <a:t>workshops</a:t>
            </a:r>
            <a:endParaRPr lang="en-US" sz="3700" dirty="0">
              <a:latin typeface="Arial"/>
              <a:cs typeface="Arial"/>
            </a:endParaRPr>
          </a:p>
          <a:p>
            <a:pPr marL="356276" indent="-343552">
              <a:lnSpc>
                <a:spcPct val="120000"/>
              </a:lnSpc>
              <a:buChar char="•"/>
              <a:tabLst>
                <a:tab pos="355639" algn="l"/>
                <a:tab pos="356276" algn="l"/>
              </a:tabLst>
            </a:pPr>
            <a:r>
              <a:rPr lang="en-US" sz="3700" dirty="0">
                <a:latin typeface="Arial"/>
                <a:cs typeface="Arial"/>
              </a:rPr>
              <a:t>Provide</a:t>
            </a:r>
            <a:r>
              <a:rPr lang="en-US" sz="3700" spc="-50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WSER</a:t>
            </a:r>
            <a:r>
              <a:rPr lang="en-US" sz="3700" spc="-65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training</a:t>
            </a:r>
            <a:r>
              <a:rPr lang="en-US" sz="3700" spc="-55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and</a:t>
            </a:r>
            <a:r>
              <a:rPr lang="en-US" sz="3700" spc="-50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support</a:t>
            </a:r>
            <a:r>
              <a:rPr lang="en-US" sz="3700" spc="-35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via</a:t>
            </a:r>
            <a:r>
              <a:rPr lang="en-US" sz="3700" spc="-60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phone,</a:t>
            </a:r>
            <a:r>
              <a:rPr lang="en-US" sz="3700" spc="-40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email</a:t>
            </a:r>
            <a:r>
              <a:rPr lang="en-US" sz="3700" spc="-60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and/or</a:t>
            </a:r>
            <a:r>
              <a:rPr lang="en-US" sz="3700" spc="-30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letter</a:t>
            </a:r>
            <a:r>
              <a:rPr lang="en-US" sz="3700" spc="-45" dirty="0">
                <a:latin typeface="Arial"/>
                <a:cs typeface="Arial"/>
              </a:rPr>
              <a:t> </a:t>
            </a:r>
            <a:r>
              <a:rPr lang="en-US" sz="3700" spc="-10" dirty="0">
                <a:latin typeface="Arial"/>
                <a:cs typeface="Arial"/>
              </a:rPr>
              <a:t>campaigns</a:t>
            </a:r>
            <a:endParaRPr lang="en-US" sz="3700" dirty="0">
              <a:latin typeface="Arial"/>
              <a:cs typeface="Arial"/>
            </a:endParaRPr>
          </a:p>
          <a:p>
            <a:pPr>
              <a:lnSpc>
                <a:spcPct val="120000"/>
              </a:lnSpc>
              <a:spcBef>
                <a:spcPts val="5"/>
              </a:spcBef>
            </a:pPr>
            <a:endParaRPr lang="en-US" sz="3700" dirty="0">
              <a:latin typeface="Arial"/>
              <a:cs typeface="Arial"/>
            </a:endParaRPr>
          </a:p>
          <a:p>
            <a:pPr marL="12724" marR="430075">
              <a:lnSpc>
                <a:spcPct val="120000"/>
              </a:lnSpc>
            </a:pPr>
            <a:r>
              <a:rPr lang="en-US" sz="3700" dirty="0">
                <a:latin typeface="Arial"/>
                <a:cs typeface="Arial"/>
              </a:rPr>
              <a:t>   Compliance</a:t>
            </a:r>
            <a:r>
              <a:rPr lang="en-US" sz="3700" spc="-85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Promotion</a:t>
            </a:r>
            <a:r>
              <a:rPr lang="en-US" sz="3700" spc="-80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Officers</a:t>
            </a:r>
            <a:r>
              <a:rPr lang="en-US" sz="3700" spc="-55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also</a:t>
            </a:r>
            <a:r>
              <a:rPr lang="en-US" sz="3700" spc="-85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coordinate</a:t>
            </a:r>
            <a:r>
              <a:rPr lang="en-US" sz="3700" spc="-70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with</a:t>
            </a:r>
            <a:r>
              <a:rPr lang="en-US" sz="3700" spc="-75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regional</a:t>
            </a:r>
            <a:r>
              <a:rPr lang="en-US" sz="3700" spc="-75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Enforcement</a:t>
            </a:r>
            <a:r>
              <a:rPr lang="en-US" sz="3700" spc="-60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Officers</a:t>
            </a:r>
            <a:r>
              <a:rPr lang="en-US" sz="3700" spc="-65" dirty="0">
                <a:latin typeface="Arial"/>
                <a:cs typeface="Arial"/>
              </a:rPr>
              <a:t> </a:t>
            </a:r>
            <a:r>
              <a:rPr lang="en-US" sz="3700" spc="-25" dirty="0">
                <a:latin typeface="Arial"/>
                <a:cs typeface="Arial"/>
              </a:rPr>
              <a:t>and </a:t>
            </a:r>
            <a:r>
              <a:rPr lang="en-US" sz="3700" dirty="0">
                <a:latin typeface="Arial"/>
                <a:cs typeface="Arial"/>
              </a:rPr>
              <a:t>share</a:t>
            </a:r>
            <a:r>
              <a:rPr lang="en-US" sz="3700" spc="-40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information</a:t>
            </a:r>
            <a:r>
              <a:rPr lang="en-US" sz="3700" spc="-35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to</a:t>
            </a:r>
            <a:r>
              <a:rPr lang="en-US" sz="3700" spc="-35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align</a:t>
            </a:r>
            <a:r>
              <a:rPr lang="en-US" sz="3700" spc="-65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their</a:t>
            </a:r>
            <a:r>
              <a:rPr lang="en-US" sz="3700" spc="-40" dirty="0">
                <a:latin typeface="Arial"/>
                <a:cs typeface="Arial"/>
              </a:rPr>
              <a:t> </a:t>
            </a:r>
            <a:r>
              <a:rPr lang="en-US" sz="3700" spc="-10" dirty="0">
                <a:latin typeface="Arial"/>
                <a:cs typeface="Arial"/>
              </a:rPr>
              <a:t>approach.</a:t>
            </a:r>
            <a:endParaRPr lang="en-US" sz="3700" dirty="0">
              <a:latin typeface="Arial"/>
              <a:cs typeface="Arial"/>
            </a:endParaRPr>
          </a:p>
          <a:p>
            <a:pPr marL="2381119" indent="0">
              <a:lnSpc>
                <a:spcPct val="100000"/>
              </a:lnSpc>
              <a:spcBef>
                <a:spcPts val="5"/>
              </a:spcBef>
              <a:buNone/>
            </a:pPr>
            <a:endParaRPr lang="en-US" sz="3700" b="1" dirty="0">
              <a:latin typeface="Arial"/>
              <a:cs typeface="Arial"/>
            </a:endParaRPr>
          </a:p>
          <a:p>
            <a:pPr marL="2381119" indent="0">
              <a:lnSpc>
                <a:spcPct val="100000"/>
              </a:lnSpc>
              <a:spcBef>
                <a:spcPts val="5"/>
              </a:spcBef>
              <a:buNone/>
            </a:pPr>
            <a:r>
              <a:rPr lang="en-US" sz="3700" b="1" dirty="0">
                <a:latin typeface="Arial"/>
                <a:cs typeface="Arial"/>
              </a:rPr>
              <a:t>Compliance</a:t>
            </a:r>
            <a:r>
              <a:rPr lang="en-US" sz="3700" b="1" spc="-20" dirty="0">
                <a:latin typeface="Arial"/>
                <a:cs typeface="Arial"/>
              </a:rPr>
              <a:t> </a:t>
            </a:r>
            <a:r>
              <a:rPr lang="en-US" sz="3700" b="1" dirty="0">
                <a:latin typeface="Arial"/>
                <a:cs typeface="Arial"/>
              </a:rPr>
              <a:t>Promotion</a:t>
            </a:r>
            <a:r>
              <a:rPr lang="en-US" sz="3700" b="1" spc="-35" dirty="0">
                <a:latin typeface="Arial"/>
                <a:cs typeface="Arial"/>
              </a:rPr>
              <a:t> </a:t>
            </a:r>
            <a:r>
              <a:rPr lang="en-US" sz="3700" b="1" dirty="0">
                <a:latin typeface="Arial"/>
                <a:cs typeface="Arial"/>
              </a:rPr>
              <a:t>-</a:t>
            </a:r>
            <a:r>
              <a:rPr lang="en-US" sz="3700" b="1" spc="-80" dirty="0">
                <a:latin typeface="Arial"/>
                <a:cs typeface="Arial"/>
              </a:rPr>
              <a:t> </a:t>
            </a:r>
            <a:r>
              <a:rPr lang="en-US" sz="3700" b="1" spc="-10" dirty="0">
                <a:latin typeface="Arial"/>
                <a:cs typeface="Arial"/>
              </a:rPr>
              <a:t>Atlantic</a:t>
            </a:r>
            <a:endParaRPr lang="en-US" sz="3700" dirty="0">
              <a:latin typeface="Arial"/>
              <a:cs typeface="Arial"/>
            </a:endParaRPr>
          </a:p>
          <a:p>
            <a:pPr marL="2381119" indent="0">
              <a:lnSpc>
                <a:spcPct val="120000"/>
              </a:lnSpc>
              <a:spcBef>
                <a:spcPts val="1257"/>
              </a:spcBef>
              <a:buNone/>
            </a:pPr>
            <a:r>
              <a:rPr lang="en-US" sz="3700" b="1" spc="-30" dirty="0">
                <a:latin typeface="Arial"/>
                <a:cs typeface="Arial"/>
              </a:rPr>
              <a:t>M.T.</a:t>
            </a:r>
            <a:r>
              <a:rPr lang="en-US" sz="3700" b="1" spc="-85" dirty="0">
                <a:latin typeface="Arial"/>
                <a:cs typeface="Arial"/>
              </a:rPr>
              <a:t> </a:t>
            </a:r>
            <a:r>
              <a:rPr lang="en-US" sz="3700" b="1" spc="-10" dirty="0">
                <a:latin typeface="Arial"/>
                <a:cs typeface="Arial"/>
              </a:rPr>
              <a:t>Grant</a:t>
            </a:r>
            <a:endParaRPr lang="en-US" sz="3700" dirty="0">
              <a:latin typeface="Arial"/>
              <a:cs typeface="Arial"/>
            </a:endParaRPr>
          </a:p>
          <a:p>
            <a:pPr marL="2381119" marR="2904919" indent="0">
              <a:lnSpc>
                <a:spcPct val="120000"/>
              </a:lnSpc>
              <a:spcBef>
                <a:spcPts val="5"/>
              </a:spcBef>
              <a:buNone/>
            </a:pPr>
            <a:r>
              <a:rPr lang="en-US" sz="3700" spc="-20" dirty="0">
                <a:latin typeface="Arial"/>
                <a:cs typeface="Arial"/>
              </a:rPr>
              <a:t>Telephone:</a:t>
            </a:r>
            <a:r>
              <a:rPr lang="en-US" sz="3700" spc="10" dirty="0">
                <a:latin typeface="Arial"/>
                <a:cs typeface="Arial"/>
              </a:rPr>
              <a:t> </a:t>
            </a:r>
            <a:r>
              <a:rPr lang="en-US" sz="3700" spc="-20" dirty="0">
                <a:latin typeface="Arial"/>
                <a:cs typeface="Arial"/>
              </a:rPr>
              <a:t>902-401-4219</a:t>
            </a:r>
          </a:p>
          <a:p>
            <a:pPr marL="2381119" marR="2904919" indent="0">
              <a:lnSpc>
                <a:spcPct val="120000"/>
              </a:lnSpc>
              <a:spcBef>
                <a:spcPts val="5"/>
              </a:spcBef>
              <a:buNone/>
            </a:pPr>
            <a:r>
              <a:rPr lang="en-US" sz="3700" spc="-20" dirty="0">
                <a:latin typeface="Arial"/>
                <a:cs typeface="Arial"/>
              </a:rPr>
              <a:t> </a:t>
            </a:r>
            <a:r>
              <a:rPr lang="en-US" sz="3700" dirty="0">
                <a:latin typeface="Arial"/>
                <a:cs typeface="Arial"/>
              </a:rPr>
              <a:t>Email:</a:t>
            </a:r>
            <a:r>
              <a:rPr lang="en-US" sz="3700" spc="-15" dirty="0">
                <a:latin typeface="Arial"/>
                <a:cs typeface="Arial"/>
              </a:rPr>
              <a:t> </a:t>
            </a:r>
            <a:r>
              <a:rPr lang="en-US" sz="3700" b="1" spc="-10" dirty="0">
                <a:solidFill>
                  <a:srgbClr val="0000FF"/>
                </a:solidFill>
                <a:latin typeface="Arial"/>
                <a:cs typeface="Arial"/>
                <a:hlinkClick r:id="rId2"/>
              </a:rPr>
              <a:t>mt.grant@ec.gc.ca</a:t>
            </a:r>
            <a:endParaRPr lang="en-US" sz="3700" dirty="0">
              <a:latin typeface="Arial"/>
              <a:cs typeface="Arial"/>
            </a:endParaRPr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198857-A0AA-46C6-831F-3DD113FA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B71B-563B-CB48-AD31-D4E4B0B64B93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40686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7D397-D173-4C45-9C3C-7A2D07048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Now What?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4EBB4-5BCB-4E53-B886-55E81CBE5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B71B-563B-CB48-AD31-D4E4B0B64B93}" type="slidenum">
              <a:rPr lang="en-CA" smtClean="0"/>
              <a:t>25</a:t>
            </a:fld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D94DC-2F69-1A96-84E2-40206ECAB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4988" indent="-342900">
              <a:lnSpc>
                <a:spcPct val="100000"/>
              </a:lnSpc>
              <a:spcBef>
                <a:spcPts val="932"/>
              </a:spcBef>
              <a:buSzPct val="118181"/>
              <a:tabLst>
                <a:tab pos="300926" algn="l"/>
                <a:tab pos="301562" algn="l"/>
              </a:tabLst>
            </a:pPr>
            <a:r>
              <a:rPr lang="en-US" sz="2204" dirty="0">
                <a:latin typeface="Arial"/>
                <a:cs typeface="Arial"/>
              </a:rPr>
              <a:t>Regulations</a:t>
            </a:r>
            <a:r>
              <a:rPr lang="en-US" sz="2204" spc="-45" dirty="0">
                <a:latin typeface="Arial"/>
                <a:cs typeface="Arial"/>
              </a:rPr>
              <a:t> </a:t>
            </a:r>
            <a:r>
              <a:rPr lang="en-US" sz="2204" dirty="0">
                <a:latin typeface="Arial"/>
                <a:cs typeface="Arial"/>
              </a:rPr>
              <a:t>have</a:t>
            </a:r>
            <a:r>
              <a:rPr lang="en-US" sz="2204" spc="-30" dirty="0">
                <a:latin typeface="Arial"/>
                <a:cs typeface="Arial"/>
              </a:rPr>
              <a:t> </a:t>
            </a:r>
            <a:r>
              <a:rPr lang="en-US" sz="2204" dirty="0">
                <a:latin typeface="Arial"/>
                <a:cs typeface="Arial"/>
              </a:rPr>
              <a:t>been</a:t>
            </a:r>
            <a:r>
              <a:rPr lang="en-US" sz="2204" spc="-45" dirty="0">
                <a:latin typeface="Arial"/>
                <a:cs typeface="Arial"/>
              </a:rPr>
              <a:t> </a:t>
            </a:r>
            <a:r>
              <a:rPr lang="en-US" sz="2204" dirty="0">
                <a:latin typeface="Arial"/>
                <a:cs typeface="Arial"/>
              </a:rPr>
              <a:t>in</a:t>
            </a:r>
            <a:r>
              <a:rPr lang="en-US" sz="2204" spc="-45" dirty="0">
                <a:latin typeface="Arial"/>
                <a:cs typeface="Arial"/>
              </a:rPr>
              <a:t> </a:t>
            </a:r>
            <a:r>
              <a:rPr lang="en-US" sz="2204" dirty="0">
                <a:latin typeface="Arial"/>
                <a:cs typeface="Arial"/>
              </a:rPr>
              <a:t>force</a:t>
            </a:r>
            <a:r>
              <a:rPr lang="en-US" sz="2204" spc="-45" dirty="0">
                <a:latin typeface="Arial"/>
                <a:cs typeface="Arial"/>
              </a:rPr>
              <a:t> </a:t>
            </a:r>
            <a:r>
              <a:rPr lang="en-US" sz="2204" dirty="0">
                <a:latin typeface="Arial"/>
                <a:cs typeface="Arial"/>
              </a:rPr>
              <a:t>for</a:t>
            </a:r>
            <a:r>
              <a:rPr lang="en-US" sz="2204" spc="-40" dirty="0">
                <a:latin typeface="Arial"/>
                <a:cs typeface="Arial"/>
              </a:rPr>
              <a:t> </a:t>
            </a:r>
            <a:r>
              <a:rPr lang="en-US" sz="2204" dirty="0">
                <a:latin typeface="Arial"/>
                <a:cs typeface="Arial"/>
              </a:rPr>
              <a:t>over</a:t>
            </a:r>
            <a:r>
              <a:rPr lang="en-US" sz="2204" spc="-35" dirty="0">
                <a:latin typeface="Arial"/>
                <a:cs typeface="Arial"/>
              </a:rPr>
              <a:t> </a:t>
            </a:r>
            <a:r>
              <a:rPr lang="en-US" sz="2204" dirty="0">
                <a:latin typeface="Arial"/>
                <a:cs typeface="Arial"/>
              </a:rPr>
              <a:t>10</a:t>
            </a:r>
            <a:r>
              <a:rPr lang="en-US" sz="2204" spc="-45" dirty="0">
                <a:latin typeface="Arial"/>
                <a:cs typeface="Arial"/>
              </a:rPr>
              <a:t> </a:t>
            </a:r>
            <a:r>
              <a:rPr lang="en-US" sz="2204" spc="-10" dirty="0">
                <a:latin typeface="Arial"/>
                <a:cs typeface="Arial"/>
              </a:rPr>
              <a:t>years</a:t>
            </a:r>
            <a:endParaRPr lang="en-US" sz="2204" dirty="0">
              <a:latin typeface="Arial"/>
              <a:cs typeface="Arial"/>
            </a:endParaRPr>
          </a:p>
          <a:p>
            <a:pPr marL="835961" lvl="1" indent="-342900">
              <a:lnSpc>
                <a:spcPct val="100000"/>
              </a:lnSpc>
              <a:spcBef>
                <a:spcPts val="1182"/>
              </a:spcBef>
              <a:buSzPct val="119444"/>
              <a:tabLst>
                <a:tab pos="676924" algn="l"/>
              </a:tabLst>
            </a:pPr>
            <a:r>
              <a:rPr lang="en-US" sz="1803" dirty="0">
                <a:latin typeface="Arial"/>
                <a:cs typeface="Arial"/>
              </a:rPr>
              <a:t>ID</a:t>
            </a:r>
            <a:r>
              <a:rPr lang="en-US" sz="1803" spc="-20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reports</a:t>
            </a:r>
            <a:r>
              <a:rPr lang="en-US" sz="1803" spc="-15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should</a:t>
            </a:r>
            <a:r>
              <a:rPr lang="en-US" sz="1803" spc="-5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have</a:t>
            </a:r>
            <a:r>
              <a:rPr lang="en-US" sz="1803" spc="-5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been</a:t>
            </a:r>
            <a:r>
              <a:rPr lang="en-US" sz="1803" spc="-15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submitted</a:t>
            </a:r>
            <a:r>
              <a:rPr lang="en-US" sz="1803" spc="-5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by</a:t>
            </a:r>
            <a:r>
              <a:rPr lang="en-US" sz="1803" spc="-15" dirty="0">
                <a:latin typeface="Arial"/>
                <a:cs typeface="Arial"/>
              </a:rPr>
              <a:t> </a:t>
            </a:r>
            <a:r>
              <a:rPr lang="en-US" sz="1803" spc="-25" dirty="0">
                <a:latin typeface="Arial"/>
                <a:cs typeface="Arial"/>
              </a:rPr>
              <a:t>now</a:t>
            </a:r>
            <a:endParaRPr lang="en-US" sz="1803" dirty="0">
              <a:latin typeface="Arial"/>
              <a:cs typeface="Arial"/>
            </a:endParaRPr>
          </a:p>
          <a:p>
            <a:pPr marL="835961" lvl="1" indent="-342900">
              <a:lnSpc>
                <a:spcPct val="100000"/>
              </a:lnSpc>
              <a:spcBef>
                <a:spcPts val="1082"/>
              </a:spcBef>
              <a:buSzPct val="119444"/>
              <a:tabLst>
                <a:tab pos="676924" algn="l"/>
              </a:tabLst>
            </a:pPr>
            <a:r>
              <a:rPr lang="en-US" sz="1803" dirty="0">
                <a:latin typeface="Arial"/>
                <a:cs typeface="Arial"/>
              </a:rPr>
              <a:t>Monitoring</a:t>
            </a:r>
            <a:r>
              <a:rPr lang="en-US" sz="1803" spc="-15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reports</a:t>
            </a:r>
            <a:r>
              <a:rPr lang="en-US" sz="1803" spc="-20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should</a:t>
            </a:r>
            <a:r>
              <a:rPr lang="en-US" sz="1803" spc="-10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be</a:t>
            </a:r>
            <a:r>
              <a:rPr lang="en-US" sz="1803" spc="-10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submitted</a:t>
            </a:r>
            <a:r>
              <a:rPr lang="en-US" sz="1803" spc="-25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as</a:t>
            </a:r>
            <a:r>
              <a:rPr lang="en-US" sz="1803" spc="-25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per</a:t>
            </a:r>
            <a:r>
              <a:rPr lang="en-US" sz="1803" spc="-5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your</a:t>
            </a:r>
            <a:r>
              <a:rPr lang="en-US" sz="1803" spc="5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reporting</a:t>
            </a:r>
            <a:r>
              <a:rPr lang="en-US" sz="1803" spc="-10" dirty="0">
                <a:latin typeface="Arial"/>
                <a:cs typeface="Arial"/>
              </a:rPr>
              <a:t> schedule</a:t>
            </a:r>
            <a:endParaRPr lang="en-US" sz="1803" dirty="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buClr>
                <a:srgbClr val="FF0000"/>
              </a:buClr>
            </a:pPr>
            <a:endParaRPr lang="en-US" sz="2405" dirty="0">
              <a:latin typeface="Arial"/>
              <a:cs typeface="Arial"/>
            </a:endParaRPr>
          </a:p>
          <a:p>
            <a:pPr marL="354988" indent="-342900">
              <a:lnSpc>
                <a:spcPct val="100000"/>
              </a:lnSpc>
              <a:spcBef>
                <a:spcPts val="1703"/>
              </a:spcBef>
              <a:buSzPct val="118181"/>
              <a:tabLst>
                <a:tab pos="300926" algn="l"/>
                <a:tab pos="301562" algn="l"/>
              </a:tabLst>
            </a:pPr>
            <a:r>
              <a:rPr lang="en-US" sz="2204" dirty="0">
                <a:latin typeface="Arial"/>
                <a:cs typeface="Arial"/>
              </a:rPr>
              <a:t>Consequences</a:t>
            </a:r>
            <a:r>
              <a:rPr lang="en-US" sz="2204" spc="-65" dirty="0">
                <a:latin typeface="Arial"/>
                <a:cs typeface="Arial"/>
              </a:rPr>
              <a:t> </a:t>
            </a:r>
            <a:r>
              <a:rPr lang="en-US" sz="2204" dirty="0">
                <a:latin typeface="Arial"/>
                <a:cs typeface="Arial"/>
              </a:rPr>
              <a:t>of</a:t>
            </a:r>
            <a:r>
              <a:rPr lang="en-US" sz="2204" spc="-65" dirty="0">
                <a:latin typeface="Arial"/>
                <a:cs typeface="Arial"/>
              </a:rPr>
              <a:t> </a:t>
            </a:r>
            <a:r>
              <a:rPr lang="en-US" sz="2204" dirty="0">
                <a:latin typeface="Arial"/>
                <a:cs typeface="Arial"/>
              </a:rPr>
              <a:t>not</a:t>
            </a:r>
            <a:r>
              <a:rPr lang="en-US" sz="2204" spc="-60" dirty="0">
                <a:latin typeface="Arial"/>
                <a:cs typeface="Arial"/>
              </a:rPr>
              <a:t> </a:t>
            </a:r>
            <a:r>
              <a:rPr lang="en-US" sz="2204" dirty="0">
                <a:latin typeface="Arial"/>
                <a:cs typeface="Arial"/>
              </a:rPr>
              <a:t>complying</a:t>
            </a:r>
            <a:r>
              <a:rPr lang="en-US" sz="2204" spc="-35" dirty="0">
                <a:latin typeface="Arial"/>
                <a:cs typeface="Arial"/>
              </a:rPr>
              <a:t> </a:t>
            </a:r>
            <a:r>
              <a:rPr lang="en-US" sz="2204" dirty="0">
                <a:latin typeface="Arial"/>
                <a:cs typeface="Arial"/>
              </a:rPr>
              <a:t>with</a:t>
            </a:r>
            <a:r>
              <a:rPr lang="en-US" sz="2204" spc="-65" dirty="0">
                <a:latin typeface="Arial"/>
                <a:cs typeface="Arial"/>
              </a:rPr>
              <a:t> </a:t>
            </a:r>
            <a:r>
              <a:rPr lang="en-US" sz="2204" dirty="0">
                <a:latin typeface="Arial"/>
                <a:cs typeface="Arial"/>
              </a:rPr>
              <a:t>the</a:t>
            </a:r>
            <a:r>
              <a:rPr lang="en-US" sz="2204" spc="-60" dirty="0">
                <a:latin typeface="Arial"/>
                <a:cs typeface="Arial"/>
              </a:rPr>
              <a:t> </a:t>
            </a:r>
            <a:r>
              <a:rPr lang="en-US" sz="2204" spc="-10" dirty="0">
                <a:latin typeface="Arial"/>
                <a:cs typeface="Arial"/>
              </a:rPr>
              <a:t>Regulations</a:t>
            </a:r>
            <a:endParaRPr lang="en-US" sz="2204" dirty="0">
              <a:latin typeface="Arial"/>
              <a:cs typeface="Arial"/>
            </a:endParaRPr>
          </a:p>
          <a:p>
            <a:pPr marL="836596" indent="-342900">
              <a:lnSpc>
                <a:spcPct val="100000"/>
              </a:lnSpc>
              <a:spcBef>
                <a:spcPts val="1182"/>
              </a:spcBef>
              <a:buSzPct val="119444"/>
              <a:tabLst>
                <a:tab pos="778717" algn="l"/>
                <a:tab pos="779353" algn="l"/>
              </a:tabLst>
            </a:pPr>
            <a:r>
              <a:rPr lang="en-US" sz="1803" dirty="0">
                <a:latin typeface="Arial"/>
                <a:cs typeface="Arial"/>
              </a:rPr>
              <a:t>Enforcement</a:t>
            </a:r>
            <a:r>
              <a:rPr lang="en-US" sz="1803" spc="-25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Officers</a:t>
            </a:r>
            <a:r>
              <a:rPr lang="en-US" sz="1803" spc="-35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will</a:t>
            </a:r>
            <a:r>
              <a:rPr lang="en-US" sz="1803" spc="15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be</a:t>
            </a:r>
            <a:r>
              <a:rPr lang="en-US" sz="1803" spc="-35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doing</a:t>
            </a:r>
            <a:r>
              <a:rPr lang="en-US" sz="1803" spc="-5" dirty="0">
                <a:latin typeface="Arial"/>
                <a:cs typeface="Arial"/>
              </a:rPr>
              <a:t> </a:t>
            </a:r>
            <a:r>
              <a:rPr lang="en-US" sz="1803" spc="-10" dirty="0">
                <a:latin typeface="Arial"/>
                <a:cs typeface="Arial"/>
              </a:rPr>
              <a:t>inspections</a:t>
            </a:r>
            <a:endParaRPr lang="en-US" sz="1803" dirty="0">
              <a:latin typeface="Arial"/>
              <a:cs typeface="Arial"/>
            </a:endParaRPr>
          </a:p>
          <a:p>
            <a:pPr marL="836596" marR="5090" indent="-342900">
              <a:lnSpc>
                <a:spcPct val="150000"/>
              </a:lnSpc>
              <a:buSzPct val="119444"/>
              <a:tabLst>
                <a:tab pos="778717" algn="l"/>
                <a:tab pos="779353" algn="l"/>
              </a:tabLst>
            </a:pPr>
            <a:r>
              <a:rPr lang="en-US" sz="1803" dirty="0">
                <a:latin typeface="Arial"/>
                <a:cs typeface="Arial"/>
              </a:rPr>
              <a:t>The</a:t>
            </a:r>
            <a:r>
              <a:rPr lang="en-US" sz="1803" spc="-40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Compliance and</a:t>
            </a:r>
            <a:r>
              <a:rPr lang="en-US" sz="1803" spc="-15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Enforcement</a:t>
            </a:r>
            <a:r>
              <a:rPr lang="en-US" sz="1803" spc="-5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Policy</a:t>
            </a:r>
            <a:r>
              <a:rPr lang="en-US" sz="1803" spc="-25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dictates</a:t>
            </a:r>
            <a:r>
              <a:rPr lang="en-US" sz="1803" spc="-5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the</a:t>
            </a:r>
            <a:r>
              <a:rPr lang="en-US" sz="1803" spc="-30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responses</a:t>
            </a:r>
            <a:r>
              <a:rPr lang="en-US" sz="1803" spc="-5" dirty="0">
                <a:latin typeface="Arial"/>
                <a:cs typeface="Arial"/>
              </a:rPr>
              <a:t> </a:t>
            </a:r>
            <a:r>
              <a:rPr lang="en-US" sz="1803" spc="-25" dirty="0">
                <a:latin typeface="Arial"/>
                <a:cs typeface="Arial"/>
              </a:rPr>
              <a:t>to </a:t>
            </a:r>
            <a:r>
              <a:rPr lang="en-US" sz="1803" dirty="0">
                <a:latin typeface="Arial"/>
                <a:cs typeface="Arial"/>
              </a:rPr>
              <a:t>violations</a:t>
            </a:r>
            <a:r>
              <a:rPr lang="en-US" sz="1803" spc="-10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but</a:t>
            </a:r>
            <a:r>
              <a:rPr lang="en-US" sz="1803" spc="-15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could</a:t>
            </a:r>
            <a:r>
              <a:rPr lang="en-US" sz="1803" spc="-10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vary</a:t>
            </a:r>
            <a:r>
              <a:rPr lang="en-US" sz="1803" spc="-20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from</a:t>
            </a:r>
            <a:r>
              <a:rPr lang="en-US" sz="1803" spc="-30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a</a:t>
            </a:r>
            <a:r>
              <a:rPr lang="en-US" sz="1803" spc="-25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warning</a:t>
            </a:r>
            <a:r>
              <a:rPr lang="en-US" sz="1803" spc="35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letter</a:t>
            </a:r>
            <a:r>
              <a:rPr lang="en-US" sz="1803" spc="-15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to</a:t>
            </a:r>
            <a:r>
              <a:rPr lang="en-US" sz="1803" spc="-25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prosecution</a:t>
            </a:r>
            <a:r>
              <a:rPr lang="en-US" sz="1803" spc="-15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(the</a:t>
            </a:r>
            <a:r>
              <a:rPr lang="en-US" sz="1803" spc="-25" dirty="0">
                <a:latin typeface="Arial"/>
                <a:cs typeface="Arial"/>
              </a:rPr>
              <a:t> </a:t>
            </a:r>
            <a:r>
              <a:rPr lang="en-US" sz="1803" spc="-10" dirty="0">
                <a:latin typeface="Arial"/>
                <a:cs typeface="Arial"/>
              </a:rPr>
              <a:t>focus </a:t>
            </a:r>
            <a:r>
              <a:rPr lang="en-US" sz="1803" dirty="0">
                <a:latin typeface="Arial"/>
                <a:cs typeface="Arial"/>
              </a:rPr>
              <a:t>is</a:t>
            </a:r>
            <a:r>
              <a:rPr lang="en-US" sz="1803" spc="-35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always</a:t>
            </a:r>
            <a:r>
              <a:rPr lang="en-US" sz="1803" spc="40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to</a:t>
            </a:r>
            <a:r>
              <a:rPr lang="en-US" sz="1803" spc="-25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get</a:t>
            </a:r>
            <a:r>
              <a:rPr lang="en-US" sz="1803" spc="-15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the</a:t>
            </a:r>
            <a:r>
              <a:rPr lang="en-US" sz="1803" spc="-25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systems</a:t>
            </a:r>
            <a:r>
              <a:rPr lang="en-US" sz="1803" spc="-5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into</a:t>
            </a:r>
            <a:r>
              <a:rPr lang="en-US" sz="1803" spc="-10" dirty="0">
                <a:latin typeface="Arial"/>
                <a:cs typeface="Arial"/>
              </a:rPr>
              <a:t> compliance)</a:t>
            </a:r>
            <a:endParaRPr lang="en-US" sz="1803" dirty="0">
              <a:latin typeface="Arial"/>
              <a:cs typeface="Arial"/>
            </a:endParaRP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27370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76CDF-9902-4653-BA0F-9EB932C8D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5403"/>
            <a:ext cx="10515600" cy="1325563"/>
          </a:xfrm>
        </p:spPr>
        <p:txBody>
          <a:bodyPr/>
          <a:lstStyle/>
          <a:p>
            <a:r>
              <a:rPr lang="en-CA" dirty="0"/>
              <a:t>Enforcement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4B118-D6DE-409A-9934-1C8AC8F8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B71B-563B-CB48-AD31-D4E4B0B64B93}" type="slidenum">
              <a:rPr lang="en-CA" smtClean="0"/>
              <a:t>26</a:t>
            </a:fld>
            <a:endParaRPr lang="en-CA" dirty="0"/>
          </a:p>
        </p:txBody>
      </p:sp>
      <p:pic>
        <p:nvPicPr>
          <p:cNvPr id="7" name="object 5">
            <a:extLst>
              <a:ext uri="{FF2B5EF4-FFF2-40B4-BE49-F238E27FC236}">
                <a16:creationId xmlns:a16="http://schemas.microsoft.com/office/drawing/2014/main" id="{963E5A42-FCB8-8413-B54B-C2D104F92D5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153015" y="357981"/>
            <a:ext cx="1009650" cy="14954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4EFE53-F965-B7CA-BA4D-B96400B99925}"/>
              </a:ext>
            </a:extLst>
          </p:cNvPr>
          <p:cNvSpPr txBox="1"/>
          <p:nvPr/>
        </p:nvSpPr>
        <p:spPr>
          <a:xfrm>
            <a:off x="838200" y="1584960"/>
            <a:ext cx="9921240" cy="399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6276" indent="-343552">
              <a:lnSpc>
                <a:spcPct val="100000"/>
              </a:lnSpc>
              <a:spcBef>
                <a:spcPts val="100"/>
              </a:spcBef>
              <a:buChar char="•"/>
              <a:tabLst>
                <a:tab pos="355639" algn="l"/>
                <a:tab pos="356276" algn="l"/>
              </a:tabLst>
            </a:pPr>
            <a:r>
              <a:rPr lang="en-US" sz="1800" dirty="0">
                <a:latin typeface="Arial"/>
                <a:cs typeface="Arial"/>
              </a:rPr>
              <a:t>Designated</a:t>
            </a:r>
            <a:r>
              <a:rPr lang="en-US" sz="1800" spc="-1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under</a:t>
            </a:r>
            <a:r>
              <a:rPr lang="en-US" sz="1800" spc="-1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the</a:t>
            </a:r>
            <a:r>
              <a:rPr lang="en-US" sz="1800" spc="-1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Fisheries</a:t>
            </a:r>
            <a:r>
              <a:rPr lang="en-US" sz="1800" spc="-10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Act to</a:t>
            </a:r>
            <a:r>
              <a:rPr lang="en-US" sz="1800" spc="-1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enforce</a:t>
            </a:r>
            <a:r>
              <a:rPr lang="en-US" sz="1800" spc="-2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the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spc="-25" dirty="0">
                <a:latin typeface="Arial"/>
                <a:cs typeface="Arial"/>
              </a:rPr>
              <a:t>law</a:t>
            </a:r>
            <a:endParaRPr lang="en-US"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lang="en-US" sz="2800" dirty="0">
              <a:latin typeface="Arial"/>
              <a:cs typeface="Arial"/>
            </a:endParaRPr>
          </a:p>
          <a:p>
            <a:pPr marL="356276" marR="95431" indent="-343552">
              <a:lnSpc>
                <a:spcPts val="1623"/>
              </a:lnSpc>
              <a:buChar char="•"/>
              <a:tabLst>
                <a:tab pos="355639" algn="l"/>
                <a:tab pos="356276" algn="l"/>
              </a:tabLst>
            </a:pPr>
            <a:r>
              <a:rPr lang="en-US" sz="1800" dirty="0">
                <a:latin typeface="Arial"/>
                <a:cs typeface="Arial"/>
              </a:rPr>
              <a:t>Compliance</a:t>
            </a:r>
            <a:r>
              <a:rPr lang="en-US" sz="1800" spc="-1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with</a:t>
            </a:r>
            <a:r>
              <a:rPr lang="en-US" sz="1800" spc="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these</a:t>
            </a:r>
            <a:r>
              <a:rPr lang="en-US" sz="1800" spc="-1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provisions</a:t>
            </a:r>
            <a:r>
              <a:rPr lang="en-US" sz="1800" spc="-1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is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mandatory</a:t>
            </a:r>
            <a:r>
              <a:rPr lang="en-US" sz="1800" spc="-3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and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Enforcement</a:t>
            </a:r>
            <a:r>
              <a:rPr lang="en-US" sz="1800" spc="-5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Officers</a:t>
            </a:r>
            <a:r>
              <a:rPr lang="en-US" sz="1800" spc="-3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work</a:t>
            </a:r>
            <a:r>
              <a:rPr lang="en-US" sz="1800" spc="1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to</a:t>
            </a:r>
            <a:r>
              <a:rPr lang="en-US" sz="1800" spc="-1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apply</a:t>
            </a:r>
            <a:r>
              <a:rPr lang="en-US" sz="1800" spc="-10" dirty="0">
                <a:latin typeface="Arial"/>
                <a:cs typeface="Arial"/>
              </a:rPr>
              <a:t> </a:t>
            </a:r>
            <a:r>
              <a:rPr lang="en-US" sz="1800" spc="-25" dirty="0">
                <a:latin typeface="Arial"/>
                <a:cs typeface="Arial"/>
              </a:rPr>
              <a:t>the </a:t>
            </a:r>
            <a:r>
              <a:rPr lang="en-US" sz="1800" dirty="0">
                <a:latin typeface="Arial"/>
                <a:cs typeface="Arial"/>
                <a:hlinkClick r:id="rId3"/>
              </a:rPr>
              <a:t>law in</a:t>
            </a:r>
            <a:r>
              <a:rPr lang="en-US" sz="1800" spc="-5" dirty="0">
                <a:latin typeface="Arial"/>
                <a:cs typeface="Arial"/>
                <a:hlinkClick r:id="rId3"/>
              </a:rPr>
              <a:t> </a:t>
            </a:r>
            <a:r>
              <a:rPr lang="en-US" sz="1800" dirty="0">
                <a:latin typeface="Arial"/>
                <a:cs typeface="Arial"/>
                <a:hlinkClick r:id="rId3"/>
              </a:rPr>
              <a:t>a</a:t>
            </a:r>
            <a:r>
              <a:rPr lang="en-US" sz="1800" spc="-5" dirty="0">
                <a:latin typeface="Arial"/>
                <a:cs typeface="Arial"/>
                <a:hlinkClick r:id="rId3"/>
              </a:rPr>
              <a:t> </a:t>
            </a:r>
            <a:r>
              <a:rPr lang="en-US" sz="1800" dirty="0">
                <a:latin typeface="Arial"/>
                <a:cs typeface="Arial"/>
                <a:hlinkClick r:id="rId3"/>
              </a:rPr>
              <a:t>manner</a:t>
            </a:r>
            <a:r>
              <a:rPr lang="en-US" sz="1800" spc="-5" dirty="0">
                <a:latin typeface="Arial"/>
                <a:cs typeface="Arial"/>
                <a:hlinkClick r:id="rId3"/>
              </a:rPr>
              <a:t> </a:t>
            </a:r>
            <a:r>
              <a:rPr lang="en-US" sz="1800" dirty="0">
                <a:latin typeface="Arial"/>
                <a:cs typeface="Arial"/>
                <a:hlinkClick r:id="rId3"/>
              </a:rPr>
              <a:t>that</a:t>
            </a:r>
            <a:r>
              <a:rPr lang="en-US" sz="1800" spc="-35" dirty="0">
                <a:latin typeface="Arial"/>
                <a:cs typeface="Arial"/>
                <a:hlinkClick r:id="rId3"/>
              </a:rPr>
              <a:t> </a:t>
            </a:r>
            <a:r>
              <a:rPr lang="en-US" sz="1800" dirty="0">
                <a:latin typeface="Arial"/>
                <a:cs typeface="Arial"/>
                <a:hlinkClick r:id="rId3"/>
              </a:rPr>
              <a:t>is</a:t>
            </a:r>
            <a:r>
              <a:rPr lang="en-US" sz="1800" spc="-5" dirty="0">
                <a:latin typeface="Arial"/>
                <a:cs typeface="Arial"/>
                <a:hlinkClick r:id="rId3"/>
              </a:rPr>
              <a:t> </a:t>
            </a:r>
            <a:r>
              <a:rPr lang="en-US" sz="1800" dirty="0">
                <a:latin typeface="Arial"/>
                <a:cs typeface="Arial"/>
                <a:hlinkClick r:id="rId3"/>
              </a:rPr>
              <a:t>fair,</a:t>
            </a:r>
            <a:r>
              <a:rPr lang="en-US" sz="1800" spc="-15" dirty="0">
                <a:latin typeface="Arial"/>
                <a:cs typeface="Arial"/>
                <a:hlinkClick r:id="rId3"/>
              </a:rPr>
              <a:t> </a:t>
            </a:r>
            <a:r>
              <a:rPr lang="en-US" sz="1800" dirty="0">
                <a:latin typeface="Arial"/>
                <a:cs typeface="Arial"/>
                <a:hlinkClick r:id="rId3"/>
              </a:rPr>
              <a:t>predictable</a:t>
            </a:r>
            <a:r>
              <a:rPr lang="en-US" sz="1800" spc="-30" dirty="0">
                <a:latin typeface="Arial"/>
                <a:cs typeface="Arial"/>
                <a:hlinkClick r:id="rId3"/>
              </a:rPr>
              <a:t> </a:t>
            </a:r>
            <a:r>
              <a:rPr lang="en-US" sz="1800" dirty="0">
                <a:latin typeface="Arial"/>
                <a:cs typeface="Arial"/>
                <a:hlinkClick r:id="rId3"/>
              </a:rPr>
              <a:t>and</a:t>
            </a:r>
            <a:r>
              <a:rPr lang="en-US" sz="1800" spc="-5" dirty="0">
                <a:latin typeface="Arial"/>
                <a:cs typeface="Arial"/>
                <a:hlinkClick r:id="rId3"/>
              </a:rPr>
              <a:t> </a:t>
            </a:r>
            <a:r>
              <a:rPr lang="en-US" sz="1800" dirty="0">
                <a:latin typeface="Arial"/>
                <a:cs typeface="Arial"/>
                <a:hlinkClick r:id="rId3"/>
              </a:rPr>
              <a:t>consistent</a:t>
            </a:r>
            <a:r>
              <a:rPr lang="en-US" sz="1800" spc="-45" dirty="0">
                <a:latin typeface="Arial"/>
                <a:cs typeface="Arial"/>
                <a:hlinkClick r:id="rId3"/>
              </a:rPr>
              <a:t> </a:t>
            </a:r>
            <a:r>
              <a:rPr lang="en-US" sz="1800" dirty="0">
                <a:latin typeface="Arial"/>
                <a:cs typeface="Arial"/>
                <a:hlinkClick r:id="rId3"/>
              </a:rPr>
              <a:t>in</a:t>
            </a:r>
            <a:r>
              <a:rPr lang="en-US" sz="1800" spc="-5" dirty="0">
                <a:latin typeface="Arial"/>
                <a:cs typeface="Arial"/>
                <a:hlinkClick r:id="rId3"/>
              </a:rPr>
              <a:t> </a:t>
            </a:r>
            <a:r>
              <a:rPr lang="en-US" sz="1800" dirty="0">
                <a:latin typeface="Arial"/>
                <a:cs typeface="Arial"/>
                <a:hlinkClick r:id="rId3"/>
              </a:rPr>
              <a:t>accordance</a:t>
            </a:r>
            <a:r>
              <a:rPr lang="en-US" sz="1800" spc="-40" dirty="0">
                <a:latin typeface="Arial"/>
                <a:cs typeface="Arial"/>
                <a:hlinkClick r:id="rId3"/>
              </a:rPr>
              <a:t> </a:t>
            </a:r>
            <a:r>
              <a:rPr lang="en-US" sz="1800" dirty="0">
                <a:latin typeface="Arial"/>
                <a:cs typeface="Arial"/>
                <a:hlinkClick r:id="rId3"/>
              </a:rPr>
              <a:t>with</a:t>
            </a:r>
            <a:r>
              <a:rPr lang="en-US" sz="1800" spc="20" dirty="0">
                <a:latin typeface="Arial"/>
                <a:cs typeface="Arial"/>
                <a:hlinkClick r:id="rId3"/>
              </a:rPr>
              <a:t> </a:t>
            </a:r>
            <a:r>
              <a:rPr lang="en-US" sz="1800" dirty="0">
                <a:latin typeface="Arial"/>
                <a:cs typeface="Arial"/>
                <a:hlinkClick r:id="rId3"/>
              </a:rPr>
              <a:t>the</a:t>
            </a:r>
            <a:r>
              <a:rPr lang="en-US" sz="1800" spc="-10" dirty="0">
                <a:latin typeface="Arial"/>
                <a:cs typeface="Arial"/>
                <a:hlinkClick r:id="rId3"/>
              </a:rPr>
              <a:t> </a:t>
            </a:r>
            <a:r>
              <a:rPr lang="en-US" sz="18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Compliance</a:t>
            </a:r>
            <a:r>
              <a:rPr lang="en-US" sz="1800" spc="-10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 </a:t>
            </a:r>
            <a:r>
              <a:rPr lang="en-US" sz="18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and Enforcement</a:t>
            </a:r>
            <a:r>
              <a:rPr lang="en-US" sz="1800" u="sng" spc="-3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lang="en-US" sz="18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Policy</a:t>
            </a:r>
            <a:endParaRPr lang="en-US"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"/>
              <a:buChar char="•"/>
            </a:pPr>
            <a:endParaRPr lang="en-US" sz="2800" dirty="0">
              <a:latin typeface="Arial"/>
              <a:cs typeface="Arial"/>
            </a:endParaRPr>
          </a:p>
          <a:p>
            <a:pPr marL="356276" marR="265934" indent="-343552">
              <a:lnSpc>
                <a:spcPts val="1623"/>
              </a:lnSpc>
              <a:buChar char="•"/>
              <a:tabLst>
                <a:tab pos="355639" algn="l"/>
                <a:tab pos="356276" algn="l"/>
              </a:tabLst>
            </a:pPr>
            <a:r>
              <a:rPr lang="en-US" sz="1800" dirty="0">
                <a:latin typeface="Arial"/>
                <a:cs typeface="Arial"/>
              </a:rPr>
              <a:t>Before</a:t>
            </a:r>
            <a:r>
              <a:rPr lang="en-US" sz="1800" spc="-1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deciding</a:t>
            </a:r>
            <a:r>
              <a:rPr lang="en-US" sz="1800" spc="-1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on how to</a:t>
            </a:r>
            <a:r>
              <a:rPr lang="en-US" sz="1800" spc="-1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respond</a:t>
            </a:r>
            <a:r>
              <a:rPr lang="en-US" sz="1800" spc="-1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to</a:t>
            </a:r>
            <a:r>
              <a:rPr lang="en-US" sz="1800" spc="-1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violations,</a:t>
            </a:r>
            <a:r>
              <a:rPr lang="en-US" sz="1800" spc="-1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Officers</a:t>
            </a:r>
            <a:r>
              <a:rPr lang="en-US" sz="1800" spc="-3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will</a:t>
            </a:r>
            <a:r>
              <a:rPr lang="en-US" sz="1800" spc="3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consider</a:t>
            </a:r>
            <a:r>
              <a:rPr lang="en-US" sz="1800" spc="-3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factors</a:t>
            </a:r>
            <a:r>
              <a:rPr lang="en-US" sz="1800" spc="-3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such</a:t>
            </a:r>
            <a:r>
              <a:rPr lang="en-US" sz="1800" spc="-1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as </a:t>
            </a:r>
            <a:r>
              <a:rPr lang="en-US" sz="1800" spc="-25" dirty="0">
                <a:latin typeface="Arial"/>
                <a:cs typeface="Arial"/>
              </a:rPr>
              <a:t>the </a:t>
            </a:r>
            <a:r>
              <a:rPr lang="en-US" sz="1800" dirty="0">
                <a:latin typeface="Arial"/>
                <a:cs typeface="Arial"/>
              </a:rPr>
              <a:t>nature</a:t>
            </a:r>
            <a:r>
              <a:rPr lang="en-US" sz="1800" spc="-1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of</a:t>
            </a:r>
            <a:r>
              <a:rPr lang="en-US" sz="1800" spc="-1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the</a:t>
            </a:r>
            <a:r>
              <a:rPr lang="en-US" sz="1800" spc="-1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violation,</a:t>
            </a:r>
            <a:r>
              <a:rPr lang="en-US" sz="1800" spc="1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how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to best</a:t>
            </a:r>
            <a:r>
              <a:rPr lang="en-US" sz="1800" spc="-1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achieve the</a:t>
            </a:r>
            <a:r>
              <a:rPr lang="en-US" sz="1800" spc="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desired</a:t>
            </a:r>
            <a:r>
              <a:rPr lang="en-US" sz="1800" spc="-2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results</a:t>
            </a:r>
            <a:r>
              <a:rPr lang="en-US" sz="1800" spc="-1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and</a:t>
            </a:r>
            <a:r>
              <a:rPr lang="en-US" sz="1800" spc="-1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consistency</a:t>
            </a:r>
            <a:r>
              <a:rPr lang="en-US" sz="1800" spc="-30" dirty="0">
                <a:latin typeface="Arial"/>
                <a:cs typeface="Arial"/>
              </a:rPr>
              <a:t> </a:t>
            </a:r>
            <a:r>
              <a:rPr lang="en-US" sz="1800" spc="-25" dirty="0">
                <a:latin typeface="Arial"/>
                <a:cs typeface="Arial"/>
              </a:rPr>
              <a:t>in </a:t>
            </a:r>
            <a:r>
              <a:rPr lang="en-US" sz="1800" spc="-10" dirty="0">
                <a:latin typeface="Arial"/>
                <a:cs typeface="Arial"/>
              </a:rPr>
              <a:t>enforcement</a:t>
            </a:r>
            <a:endParaRPr lang="en-US"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"/>
              <a:buChar char="•"/>
            </a:pPr>
            <a:endParaRPr lang="en-US" sz="2800" dirty="0">
              <a:latin typeface="Arial"/>
              <a:cs typeface="Arial"/>
            </a:endParaRPr>
          </a:p>
          <a:p>
            <a:pPr marL="356276" marR="5090" indent="-343552">
              <a:lnSpc>
                <a:spcPts val="1623"/>
              </a:lnSpc>
              <a:buChar char="•"/>
              <a:tabLst>
                <a:tab pos="355639" algn="l"/>
                <a:tab pos="356276" algn="l"/>
              </a:tabLst>
            </a:pPr>
            <a:r>
              <a:rPr lang="en-US" sz="1800" dirty="0">
                <a:latin typeface="Arial"/>
                <a:cs typeface="Arial"/>
              </a:rPr>
              <a:t>The</a:t>
            </a:r>
            <a:r>
              <a:rPr lang="en-US" sz="1800" spc="-1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goal</a:t>
            </a:r>
            <a:r>
              <a:rPr lang="en-US" sz="1800" spc="-1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of</a:t>
            </a:r>
            <a:r>
              <a:rPr lang="en-US" sz="1800" spc="-2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ECCC’s</a:t>
            </a:r>
            <a:r>
              <a:rPr lang="en-US" sz="1800" spc="1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Enforcement</a:t>
            </a:r>
            <a:r>
              <a:rPr lang="en-US" sz="1800" spc="-4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Branch</a:t>
            </a:r>
            <a:r>
              <a:rPr lang="en-US" sz="1800" spc="-1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activities</a:t>
            </a:r>
            <a:r>
              <a:rPr lang="en-US" sz="1800" spc="-1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with respect</a:t>
            </a:r>
            <a:r>
              <a:rPr lang="en-US" sz="1800" spc="-3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to</a:t>
            </a:r>
            <a:r>
              <a:rPr lang="en-US" sz="1800" spc="-1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the</a:t>
            </a:r>
            <a:r>
              <a:rPr lang="en-US" sz="1800" spc="-1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Regulations</a:t>
            </a:r>
            <a:r>
              <a:rPr lang="en-US" sz="1800" spc="-2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is</a:t>
            </a:r>
            <a:r>
              <a:rPr lang="en-US" sz="1800" spc="-1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to</a:t>
            </a:r>
            <a:r>
              <a:rPr lang="en-US" sz="1800" spc="-20" dirty="0">
                <a:latin typeface="Arial"/>
                <a:cs typeface="Arial"/>
              </a:rPr>
              <a:t> work </a:t>
            </a:r>
            <a:r>
              <a:rPr lang="en-US" sz="1800" dirty="0">
                <a:latin typeface="Arial"/>
                <a:cs typeface="Arial"/>
              </a:rPr>
              <a:t>with</a:t>
            </a:r>
            <a:r>
              <a:rPr lang="en-US" sz="1800" spc="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communities</a:t>
            </a:r>
            <a:r>
              <a:rPr lang="en-US" sz="1800" spc="-1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to</a:t>
            </a:r>
            <a:r>
              <a:rPr lang="en-US" sz="1800" spc="-1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bring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their</a:t>
            </a:r>
            <a:r>
              <a:rPr lang="en-US" sz="1800" spc="-1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systems</a:t>
            </a:r>
            <a:r>
              <a:rPr lang="en-US" sz="1800" spc="-1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into</a:t>
            </a:r>
            <a:r>
              <a:rPr lang="en-US" sz="1800" spc="-1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compliance</a:t>
            </a:r>
            <a:r>
              <a:rPr lang="en-US" sz="1800" spc="-1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with</a:t>
            </a:r>
            <a:r>
              <a:rPr lang="en-US" sz="1800" spc="1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the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regulatory</a:t>
            </a:r>
            <a:r>
              <a:rPr lang="en-US" sz="1800" spc="-35" dirty="0">
                <a:latin typeface="Arial"/>
                <a:cs typeface="Arial"/>
              </a:rPr>
              <a:t> </a:t>
            </a:r>
            <a:r>
              <a:rPr lang="en-US" sz="1800" spc="-10" dirty="0">
                <a:latin typeface="Arial"/>
                <a:cs typeface="Arial"/>
              </a:rPr>
              <a:t>requirements </a:t>
            </a:r>
            <a:r>
              <a:rPr lang="en-US" sz="1800" dirty="0">
                <a:latin typeface="Arial"/>
                <a:cs typeface="Arial"/>
              </a:rPr>
              <a:t>within</a:t>
            </a:r>
            <a:r>
              <a:rPr lang="en-US" sz="1800" spc="1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the</a:t>
            </a:r>
            <a:r>
              <a:rPr lang="en-US" sz="1800" spc="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shortest</a:t>
            </a:r>
            <a:r>
              <a:rPr lang="en-US" sz="1800" spc="-4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time</a:t>
            </a:r>
            <a:r>
              <a:rPr lang="en-US" sz="1800" spc="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possible</a:t>
            </a:r>
            <a:r>
              <a:rPr lang="en-US" sz="1800" spc="-2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through</a:t>
            </a:r>
            <a:r>
              <a:rPr lang="en-US" sz="1800" spc="-1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the</a:t>
            </a:r>
            <a:r>
              <a:rPr lang="en-US" sz="1800" spc="-1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reasonable</a:t>
            </a:r>
            <a:r>
              <a:rPr lang="en-US" sz="1800" spc="-2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exercise of discretion</a:t>
            </a:r>
            <a:r>
              <a:rPr lang="en-US" sz="1800" spc="-2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and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using</a:t>
            </a:r>
            <a:r>
              <a:rPr lang="en-US" sz="1800" spc="5" dirty="0">
                <a:latin typeface="Arial"/>
                <a:cs typeface="Arial"/>
              </a:rPr>
              <a:t> </a:t>
            </a:r>
            <a:r>
              <a:rPr lang="en-US" sz="1800" spc="-50" dirty="0">
                <a:latin typeface="Arial"/>
                <a:cs typeface="Arial"/>
              </a:rPr>
              <a:t>a </a:t>
            </a:r>
            <a:r>
              <a:rPr lang="en-US" sz="1800" dirty="0">
                <a:latin typeface="Arial"/>
                <a:cs typeface="Arial"/>
              </a:rPr>
              <a:t>range</a:t>
            </a:r>
            <a:r>
              <a:rPr lang="en-US" sz="1800" spc="-1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of</a:t>
            </a:r>
            <a:r>
              <a:rPr lang="en-US" sz="1800" spc="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available</a:t>
            </a:r>
            <a:r>
              <a:rPr lang="en-US" sz="1800" spc="1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enforcement</a:t>
            </a:r>
            <a:r>
              <a:rPr lang="en-US" sz="1800" spc="-3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responses</a:t>
            </a:r>
            <a:r>
              <a:rPr lang="en-US" sz="1800" spc="-2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when</a:t>
            </a:r>
            <a:r>
              <a:rPr lang="en-US" sz="1800" spc="1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such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responses</a:t>
            </a:r>
            <a:r>
              <a:rPr lang="en-US" sz="1800" spc="-2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are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spc="-10" dirty="0">
                <a:latin typeface="Arial"/>
                <a:cs typeface="Arial"/>
              </a:rPr>
              <a:t>warranted.</a:t>
            </a:r>
            <a:endParaRPr lang="en-US" sz="1800" dirty="0">
              <a:latin typeface="Arial"/>
              <a:cs typeface="Arial"/>
            </a:endParaRPr>
          </a:p>
          <a:p>
            <a:pPr algn="l"/>
            <a:endParaRPr lang="en-C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object 4">
            <a:extLst>
              <a:ext uri="{FF2B5EF4-FFF2-40B4-BE49-F238E27FC236}">
                <a16:creationId xmlns:a16="http://schemas.microsoft.com/office/drawing/2014/main" id="{927D6BB7-948A-C2B4-9B69-C85EEFA8429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45324" y="5273040"/>
            <a:ext cx="8091156" cy="132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3777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ED0A2-99A2-4C86-8149-18590E7BD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dirty="0"/>
              <a:t>Objective of Temporary Bypass Authorizations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C3BD0-AB68-4088-9632-8A0F0EA44D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56276" marR="5090" indent="-343552">
              <a:lnSpc>
                <a:spcPct val="100000"/>
              </a:lnSpc>
              <a:spcBef>
                <a:spcPts val="100"/>
              </a:spcBef>
              <a:buChar char="•"/>
              <a:tabLst>
                <a:tab pos="355639" algn="l"/>
                <a:tab pos="356276" algn="l"/>
              </a:tabLst>
            </a:pPr>
            <a:r>
              <a:rPr lang="en-US" sz="2800" spc="-20" dirty="0">
                <a:latin typeface="Arial"/>
                <a:cs typeface="Arial"/>
              </a:rPr>
              <a:t>Temporary</a:t>
            </a:r>
            <a:r>
              <a:rPr lang="en-US" sz="2800" spc="-4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bypass authorizations</a:t>
            </a:r>
            <a:r>
              <a:rPr lang="en-US" sz="2800" spc="-1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allow</a:t>
            </a:r>
            <a:r>
              <a:rPr lang="en-US" sz="2800" spc="-2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communities</a:t>
            </a:r>
            <a:r>
              <a:rPr lang="en-US" sz="2800" spc="-2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to</a:t>
            </a:r>
            <a:r>
              <a:rPr lang="en-US" sz="2800" spc="-4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temporarily</a:t>
            </a:r>
            <a:r>
              <a:rPr lang="en-US" sz="2800" spc="-15" dirty="0">
                <a:latin typeface="Arial"/>
                <a:cs typeface="Arial"/>
              </a:rPr>
              <a:t> </a:t>
            </a:r>
            <a:r>
              <a:rPr lang="en-US" sz="2800" spc="-10" dirty="0">
                <a:latin typeface="Arial"/>
                <a:cs typeface="Arial"/>
              </a:rPr>
              <a:t>exceed </a:t>
            </a:r>
            <a:r>
              <a:rPr lang="en-US" sz="2800" dirty="0">
                <a:latin typeface="Arial"/>
                <a:cs typeface="Arial"/>
              </a:rPr>
              <a:t>effluent</a:t>
            </a:r>
            <a:r>
              <a:rPr lang="en-US" sz="2800" spc="-3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quality</a:t>
            </a:r>
            <a:r>
              <a:rPr lang="en-US" sz="2800" spc="-2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limits</a:t>
            </a:r>
            <a:r>
              <a:rPr lang="en-US" sz="2800" spc="-3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when</a:t>
            </a:r>
            <a:r>
              <a:rPr lang="en-US" sz="2800" spc="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undertaking</a:t>
            </a:r>
            <a:r>
              <a:rPr lang="en-US" sz="2800" spc="-2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regular</a:t>
            </a:r>
            <a:r>
              <a:rPr lang="en-US" sz="2800" spc="-2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maintenance,</a:t>
            </a:r>
            <a:r>
              <a:rPr lang="en-US" sz="2800" spc="-1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repairs</a:t>
            </a:r>
            <a:r>
              <a:rPr lang="en-US" sz="2800" spc="-25" dirty="0">
                <a:latin typeface="Arial"/>
                <a:cs typeface="Arial"/>
              </a:rPr>
              <a:t> and </a:t>
            </a:r>
            <a:r>
              <a:rPr lang="en-US" sz="2800" dirty="0">
                <a:latin typeface="Arial"/>
                <a:cs typeface="Arial"/>
              </a:rPr>
              <a:t>upgrades</a:t>
            </a:r>
            <a:r>
              <a:rPr lang="en-US" sz="2800" spc="-2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to</a:t>
            </a:r>
            <a:r>
              <a:rPr lang="en-US" sz="2800" spc="-5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wastewater</a:t>
            </a:r>
            <a:r>
              <a:rPr lang="en-US" sz="2800" spc="1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treatment</a:t>
            </a:r>
            <a:r>
              <a:rPr lang="en-US" sz="2800" spc="-25" dirty="0">
                <a:latin typeface="Arial"/>
                <a:cs typeface="Arial"/>
              </a:rPr>
              <a:t> </a:t>
            </a:r>
            <a:r>
              <a:rPr lang="en-US" sz="2800" spc="-10" dirty="0">
                <a:latin typeface="Arial"/>
                <a:cs typeface="Arial"/>
              </a:rPr>
              <a:t>plants</a:t>
            </a:r>
            <a:endParaRPr lang="en-US" sz="2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lang="en-US" sz="3200" dirty="0">
              <a:latin typeface="Arial"/>
              <a:cs typeface="Arial"/>
            </a:endParaRPr>
          </a:p>
          <a:p>
            <a:pPr marL="356276" marR="322557" indent="-343552">
              <a:lnSpc>
                <a:spcPct val="100000"/>
              </a:lnSpc>
              <a:spcBef>
                <a:spcPts val="5"/>
              </a:spcBef>
              <a:buChar char="•"/>
              <a:tabLst>
                <a:tab pos="355639" algn="l"/>
                <a:tab pos="356276" algn="l"/>
              </a:tabLst>
            </a:pPr>
            <a:r>
              <a:rPr lang="en-US" sz="2800" dirty="0">
                <a:latin typeface="Arial"/>
                <a:cs typeface="Arial"/>
              </a:rPr>
              <a:t>Types</a:t>
            </a:r>
            <a:r>
              <a:rPr lang="en-US" sz="2800" spc="-4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of</a:t>
            </a:r>
            <a:r>
              <a:rPr lang="en-US" sz="2800" spc="-4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work</a:t>
            </a:r>
            <a:r>
              <a:rPr lang="en-US" sz="2800" spc="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include:</a:t>
            </a:r>
            <a:r>
              <a:rPr lang="en-US" sz="2800" spc="-2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cleaning</a:t>
            </a:r>
            <a:r>
              <a:rPr lang="en-US" sz="2800" spc="-2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filters,</a:t>
            </a:r>
            <a:r>
              <a:rPr lang="en-US" sz="2800" spc="-3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repairing</a:t>
            </a:r>
            <a:r>
              <a:rPr lang="en-US" sz="2800" spc="-2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lagoon</a:t>
            </a:r>
            <a:r>
              <a:rPr lang="en-US" sz="2800" spc="-3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liners,</a:t>
            </a:r>
            <a:r>
              <a:rPr lang="en-US" sz="2800" spc="-25" dirty="0">
                <a:latin typeface="Arial"/>
                <a:cs typeface="Arial"/>
              </a:rPr>
              <a:t> </a:t>
            </a:r>
            <a:r>
              <a:rPr lang="en-US" sz="2800" spc="-10" dirty="0">
                <a:latin typeface="Arial"/>
                <a:cs typeface="Arial"/>
              </a:rPr>
              <a:t>replacing </a:t>
            </a:r>
            <a:r>
              <a:rPr lang="en-US" sz="2800" dirty="0">
                <a:latin typeface="Arial"/>
                <a:cs typeface="Arial"/>
              </a:rPr>
              <a:t>parts</a:t>
            </a:r>
            <a:r>
              <a:rPr lang="en-US" sz="2800" spc="-2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that</a:t>
            </a:r>
            <a:r>
              <a:rPr lang="en-US" sz="2800" spc="-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have</a:t>
            </a:r>
            <a:r>
              <a:rPr lang="en-US" sz="2800" spc="-1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reached</a:t>
            </a:r>
            <a:r>
              <a:rPr lang="en-US" sz="2800" spc="1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end</a:t>
            </a:r>
            <a:r>
              <a:rPr lang="en-US" sz="2800" spc="-1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of</a:t>
            </a:r>
            <a:r>
              <a:rPr lang="en-US" sz="2800" spc="-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service</a:t>
            </a:r>
            <a:r>
              <a:rPr lang="en-US" sz="2800" spc="-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life</a:t>
            </a:r>
            <a:r>
              <a:rPr lang="en-US" sz="2800" spc="-1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such</a:t>
            </a:r>
            <a:r>
              <a:rPr lang="en-US" sz="2800" spc="-1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as</a:t>
            </a:r>
            <a:r>
              <a:rPr lang="en-US" sz="2800" spc="-1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pumps</a:t>
            </a:r>
            <a:r>
              <a:rPr lang="en-US" sz="2800" spc="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or</a:t>
            </a:r>
            <a:r>
              <a:rPr lang="en-US" sz="2800" spc="-10" dirty="0">
                <a:latin typeface="Arial"/>
                <a:cs typeface="Arial"/>
              </a:rPr>
              <a:t> valves</a:t>
            </a:r>
            <a:endParaRPr lang="en-US" sz="2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lang="en-US" sz="3200" dirty="0">
              <a:latin typeface="Arial"/>
              <a:cs typeface="Arial"/>
            </a:endParaRPr>
          </a:p>
          <a:p>
            <a:pPr marL="356276" marR="104337" indent="-343552">
              <a:lnSpc>
                <a:spcPct val="100000"/>
              </a:lnSpc>
              <a:buChar char="•"/>
              <a:tabLst>
                <a:tab pos="355639" algn="l"/>
                <a:tab pos="356276" algn="l"/>
              </a:tabLst>
            </a:pPr>
            <a:r>
              <a:rPr lang="en-US" sz="2800" dirty="0">
                <a:latin typeface="Arial"/>
                <a:cs typeface="Arial"/>
              </a:rPr>
              <a:t>Bypasses</a:t>
            </a:r>
            <a:r>
              <a:rPr lang="en-US" sz="2800" spc="1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vary</a:t>
            </a:r>
            <a:r>
              <a:rPr lang="en-US" sz="2800" spc="-1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widely</a:t>
            </a:r>
            <a:r>
              <a:rPr lang="en-US" sz="2800" spc="1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in</a:t>
            </a:r>
            <a:r>
              <a:rPr lang="en-US" sz="2800" spc="-2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terms</a:t>
            </a:r>
            <a:r>
              <a:rPr lang="en-US" sz="2800" spc="-1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of</a:t>
            </a:r>
            <a:r>
              <a:rPr lang="en-US" sz="2800" spc="-1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duration</a:t>
            </a:r>
            <a:r>
              <a:rPr lang="en-US" sz="2800" spc="-1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(few</a:t>
            </a:r>
            <a:r>
              <a:rPr lang="en-US" sz="2800" spc="-2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hours</a:t>
            </a:r>
            <a:r>
              <a:rPr lang="en-US" sz="2800" spc="-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to</a:t>
            </a:r>
            <a:r>
              <a:rPr lang="en-US" sz="2800" spc="-3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a</a:t>
            </a:r>
            <a:r>
              <a:rPr lang="en-US" sz="2800" spc="-2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few</a:t>
            </a:r>
            <a:r>
              <a:rPr lang="en-US" sz="2800" spc="-2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weeks)</a:t>
            </a:r>
            <a:r>
              <a:rPr lang="en-US" sz="2800" spc="30" dirty="0">
                <a:latin typeface="Arial"/>
                <a:cs typeface="Arial"/>
              </a:rPr>
              <a:t> </a:t>
            </a:r>
            <a:r>
              <a:rPr lang="en-US" sz="2800" spc="-25" dirty="0">
                <a:latin typeface="Arial"/>
                <a:cs typeface="Arial"/>
              </a:rPr>
              <a:t>and </a:t>
            </a:r>
            <a:r>
              <a:rPr lang="en-US" sz="2800" dirty="0">
                <a:latin typeface="Arial"/>
                <a:cs typeface="Arial"/>
              </a:rPr>
              <a:t>level</a:t>
            </a:r>
            <a:r>
              <a:rPr lang="en-US" sz="2800" spc="-2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of</a:t>
            </a:r>
            <a:r>
              <a:rPr lang="en-US" sz="2800" spc="-1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treatment</a:t>
            </a:r>
            <a:r>
              <a:rPr lang="en-US" sz="2800" spc="-1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of</a:t>
            </a:r>
            <a:r>
              <a:rPr lang="en-US" sz="2800" spc="-2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the</a:t>
            </a:r>
            <a:r>
              <a:rPr lang="en-US" sz="2800" spc="-1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effluent</a:t>
            </a:r>
            <a:r>
              <a:rPr lang="en-US" sz="2800" spc="-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(from</a:t>
            </a:r>
            <a:r>
              <a:rPr lang="en-US" sz="2800" spc="-1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no</a:t>
            </a:r>
            <a:r>
              <a:rPr lang="en-US" sz="2800" spc="-2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treatment</a:t>
            </a:r>
            <a:r>
              <a:rPr lang="en-US" sz="2800" spc="-1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to</a:t>
            </a:r>
            <a:r>
              <a:rPr lang="en-US" sz="2800" spc="-15" dirty="0">
                <a:latin typeface="Arial"/>
                <a:cs typeface="Arial"/>
              </a:rPr>
              <a:t> </a:t>
            </a:r>
            <a:r>
              <a:rPr lang="en-US" sz="2800" spc="-10" dirty="0">
                <a:latin typeface="Arial"/>
                <a:cs typeface="Arial"/>
              </a:rPr>
              <a:t>secondary)</a:t>
            </a:r>
            <a:endParaRPr lang="en-US" sz="2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76F477-4A71-4A43-8A09-AB6F6CB5B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B71B-563B-CB48-AD31-D4E4B0B64B93}" type="slidenum">
              <a:rPr lang="en-CA" smtClean="0"/>
              <a:t>27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924363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914C1-62C8-4D31-826F-1DA898D3C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Temporary Bypass Authorizations</a:t>
            </a:r>
            <a:endParaRPr lang="en-CA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D52324-AB72-40CD-9629-3A263488E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B71B-563B-CB48-AD31-D4E4B0B64B93}" type="slidenum">
              <a:rPr lang="en-CA" smtClean="0"/>
              <a:t>28</a:t>
            </a:fld>
            <a:endParaRPr lang="en-CA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86CB1AC-8C71-4541-A651-751C4067C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070" y="193167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17CAF1-9170-A40A-F92E-0A7F34F1D082}"/>
              </a:ext>
            </a:extLst>
          </p:cNvPr>
          <p:cNvSpPr txBox="1"/>
          <p:nvPr/>
        </p:nvSpPr>
        <p:spPr>
          <a:xfrm>
            <a:off x="965200" y="1690688"/>
            <a:ext cx="9743440" cy="3849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39" indent="-343552">
              <a:lnSpc>
                <a:spcPct val="100000"/>
              </a:lnSpc>
              <a:spcBef>
                <a:spcPts val="696"/>
              </a:spcBef>
              <a:buChar char="•"/>
              <a:tabLst>
                <a:tab pos="355639" algn="l"/>
                <a:tab pos="356276" algn="l"/>
              </a:tabLst>
            </a:pPr>
            <a:r>
              <a:rPr lang="en-US" sz="1703" spc="-20" dirty="0">
                <a:latin typeface="Arial"/>
                <a:cs typeface="Arial"/>
              </a:rPr>
              <a:t>Temporary</a:t>
            </a:r>
            <a:r>
              <a:rPr lang="en-US" sz="1703" spc="-50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bypass</a:t>
            </a:r>
            <a:r>
              <a:rPr lang="en-US" sz="1703" spc="10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authorizations</a:t>
            </a:r>
            <a:r>
              <a:rPr lang="en-US" sz="1703" spc="-5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may</a:t>
            </a:r>
            <a:r>
              <a:rPr lang="en-US" sz="1703" spc="-25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be</a:t>
            </a:r>
            <a:r>
              <a:rPr lang="en-US" sz="1703" spc="-10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issued</a:t>
            </a:r>
            <a:r>
              <a:rPr lang="en-US" sz="1703" spc="-25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by</a:t>
            </a:r>
            <a:r>
              <a:rPr lang="en-US" sz="1703" spc="-15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the</a:t>
            </a:r>
            <a:r>
              <a:rPr lang="en-US" sz="1703" spc="-5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authorization</a:t>
            </a:r>
            <a:r>
              <a:rPr lang="en-US" sz="1703" spc="-10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officer </a:t>
            </a:r>
            <a:r>
              <a:rPr lang="en-US" sz="1703" spc="-25" dirty="0">
                <a:latin typeface="Arial"/>
                <a:cs typeface="Arial"/>
              </a:rPr>
              <a:t>if:</a:t>
            </a:r>
            <a:endParaRPr lang="en-US" sz="1703" dirty="0">
              <a:latin typeface="Arial"/>
              <a:cs typeface="Arial"/>
            </a:endParaRPr>
          </a:p>
          <a:p>
            <a:pPr marL="757722" lvl="1" indent="-287565">
              <a:lnSpc>
                <a:spcPct val="100000"/>
              </a:lnSpc>
              <a:spcBef>
                <a:spcPts val="526"/>
              </a:spcBef>
              <a:buChar char="–"/>
              <a:tabLst>
                <a:tab pos="757722" algn="l"/>
                <a:tab pos="758358" algn="l"/>
              </a:tabLst>
            </a:pPr>
            <a:r>
              <a:rPr lang="en-US" sz="1503" dirty="0">
                <a:latin typeface="Arial"/>
                <a:cs typeface="Arial"/>
              </a:rPr>
              <a:t>Release</a:t>
            </a:r>
            <a:r>
              <a:rPr lang="en-US" sz="1503" spc="-10" dirty="0">
                <a:latin typeface="Arial"/>
                <a:cs typeface="Arial"/>
              </a:rPr>
              <a:t> </a:t>
            </a:r>
            <a:r>
              <a:rPr lang="en-US" sz="1503" dirty="0">
                <a:latin typeface="Arial"/>
                <a:cs typeface="Arial"/>
              </a:rPr>
              <a:t>occurs</a:t>
            </a:r>
            <a:r>
              <a:rPr lang="en-US" sz="1503" spc="-35" dirty="0">
                <a:latin typeface="Arial"/>
                <a:cs typeface="Arial"/>
              </a:rPr>
              <a:t> </a:t>
            </a:r>
            <a:r>
              <a:rPr lang="en-US" sz="1503" dirty="0">
                <a:latin typeface="Arial"/>
                <a:cs typeface="Arial"/>
              </a:rPr>
              <a:t>at</a:t>
            </a:r>
            <a:r>
              <a:rPr lang="en-US" sz="1503" spc="-25" dirty="0">
                <a:latin typeface="Arial"/>
                <a:cs typeface="Arial"/>
              </a:rPr>
              <a:t> </a:t>
            </a:r>
            <a:r>
              <a:rPr lang="en-US" sz="1503" dirty="0">
                <a:latin typeface="Arial"/>
                <a:cs typeface="Arial"/>
              </a:rPr>
              <a:t>the</a:t>
            </a:r>
            <a:r>
              <a:rPr lang="en-US" sz="1503" spc="-10" dirty="0">
                <a:latin typeface="Arial"/>
                <a:cs typeface="Arial"/>
              </a:rPr>
              <a:t> </a:t>
            </a:r>
            <a:r>
              <a:rPr lang="en-US" sz="1503" dirty="0">
                <a:latin typeface="Arial"/>
                <a:cs typeface="Arial"/>
              </a:rPr>
              <a:t>wastewater system’s</a:t>
            </a:r>
            <a:r>
              <a:rPr lang="en-US" sz="1503" spc="-20" dirty="0">
                <a:latin typeface="Arial"/>
                <a:cs typeface="Arial"/>
              </a:rPr>
              <a:t> </a:t>
            </a:r>
            <a:r>
              <a:rPr lang="en-US" sz="1503" dirty="0">
                <a:latin typeface="Arial"/>
                <a:cs typeface="Arial"/>
              </a:rPr>
              <a:t>final</a:t>
            </a:r>
            <a:r>
              <a:rPr lang="en-US" sz="1503" spc="-10" dirty="0">
                <a:latin typeface="Arial"/>
                <a:cs typeface="Arial"/>
              </a:rPr>
              <a:t> </a:t>
            </a:r>
            <a:r>
              <a:rPr lang="en-US" sz="1503" dirty="0">
                <a:latin typeface="Arial"/>
                <a:cs typeface="Arial"/>
              </a:rPr>
              <a:t>discharge</a:t>
            </a:r>
            <a:r>
              <a:rPr lang="en-US" sz="1503" spc="-35" dirty="0">
                <a:latin typeface="Arial"/>
                <a:cs typeface="Arial"/>
              </a:rPr>
              <a:t> </a:t>
            </a:r>
            <a:r>
              <a:rPr lang="en-US" sz="1503" spc="-10" dirty="0">
                <a:latin typeface="Arial"/>
                <a:cs typeface="Arial"/>
              </a:rPr>
              <a:t>point</a:t>
            </a:r>
            <a:endParaRPr lang="en-US" sz="1503" dirty="0">
              <a:latin typeface="Arial"/>
              <a:cs typeface="Arial"/>
            </a:endParaRPr>
          </a:p>
          <a:p>
            <a:pPr marL="757722" lvl="1" indent="-287565">
              <a:lnSpc>
                <a:spcPct val="100000"/>
              </a:lnSpc>
              <a:spcBef>
                <a:spcPts val="215"/>
              </a:spcBef>
              <a:buChar char="–"/>
              <a:tabLst>
                <a:tab pos="757722" algn="l"/>
                <a:tab pos="758358" algn="l"/>
              </a:tabLst>
            </a:pPr>
            <a:r>
              <a:rPr lang="en-US" sz="1503" dirty="0">
                <a:latin typeface="Arial"/>
                <a:cs typeface="Arial"/>
              </a:rPr>
              <a:t>Required for</a:t>
            </a:r>
            <a:r>
              <a:rPr lang="en-US" sz="1503" spc="-15" dirty="0">
                <a:latin typeface="Arial"/>
                <a:cs typeface="Arial"/>
              </a:rPr>
              <a:t> </a:t>
            </a:r>
            <a:r>
              <a:rPr lang="en-US" sz="1503" dirty="0">
                <a:latin typeface="Arial"/>
                <a:cs typeface="Arial"/>
              </a:rPr>
              <a:t>construction,</a:t>
            </a:r>
            <a:r>
              <a:rPr lang="en-US" sz="1503" spc="-35" dirty="0">
                <a:latin typeface="Arial"/>
                <a:cs typeface="Arial"/>
              </a:rPr>
              <a:t> </a:t>
            </a:r>
            <a:r>
              <a:rPr lang="en-US" sz="1503" dirty="0">
                <a:latin typeface="Arial"/>
                <a:cs typeface="Arial"/>
              </a:rPr>
              <a:t>maintenance</a:t>
            </a:r>
            <a:r>
              <a:rPr lang="en-US" sz="1503" spc="-25" dirty="0">
                <a:latin typeface="Arial"/>
                <a:cs typeface="Arial"/>
              </a:rPr>
              <a:t> </a:t>
            </a:r>
            <a:r>
              <a:rPr lang="en-US" sz="1503" dirty="0">
                <a:latin typeface="Arial"/>
                <a:cs typeface="Arial"/>
              </a:rPr>
              <a:t>or </a:t>
            </a:r>
            <a:r>
              <a:rPr lang="en-US" sz="1503" spc="-10" dirty="0">
                <a:latin typeface="Arial"/>
                <a:cs typeface="Arial"/>
              </a:rPr>
              <a:t>repairs</a:t>
            </a:r>
            <a:endParaRPr lang="en-US" sz="1503" dirty="0">
              <a:latin typeface="Arial"/>
              <a:cs typeface="Arial"/>
            </a:endParaRPr>
          </a:p>
          <a:p>
            <a:pPr marL="757722" marR="433893" lvl="1" indent="-287565">
              <a:lnSpc>
                <a:spcPts val="1623"/>
              </a:lnSpc>
              <a:spcBef>
                <a:spcPts val="435"/>
              </a:spcBef>
              <a:buChar char="–"/>
              <a:tabLst>
                <a:tab pos="757722" algn="l"/>
                <a:tab pos="758358" algn="l"/>
              </a:tabLst>
            </a:pPr>
            <a:r>
              <a:rPr lang="en-US" sz="1503" dirty="0">
                <a:latin typeface="Arial"/>
                <a:cs typeface="Arial"/>
              </a:rPr>
              <a:t>Designed</a:t>
            </a:r>
            <a:r>
              <a:rPr lang="en-US" sz="1503" spc="-5" dirty="0">
                <a:latin typeface="Arial"/>
                <a:cs typeface="Arial"/>
              </a:rPr>
              <a:t> </a:t>
            </a:r>
            <a:r>
              <a:rPr lang="en-US" sz="1503" dirty="0">
                <a:latin typeface="Arial"/>
                <a:cs typeface="Arial"/>
              </a:rPr>
              <a:t>to</a:t>
            </a:r>
            <a:r>
              <a:rPr lang="en-US" sz="1503" spc="-10" dirty="0">
                <a:latin typeface="Arial"/>
                <a:cs typeface="Arial"/>
              </a:rPr>
              <a:t> </a:t>
            </a:r>
            <a:r>
              <a:rPr lang="en-US" sz="1503" dirty="0">
                <a:latin typeface="Arial"/>
                <a:cs typeface="Arial"/>
              </a:rPr>
              <a:t>minimize volume</a:t>
            </a:r>
            <a:r>
              <a:rPr lang="en-US" sz="1503" spc="20" dirty="0">
                <a:latin typeface="Arial"/>
                <a:cs typeface="Arial"/>
              </a:rPr>
              <a:t> </a:t>
            </a:r>
            <a:r>
              <a:rPr lang="en-US" sz="1503" dirty="0">
                <a:latin typeface="Arial"/>
                <a:cs typeface="Arial"/>
              </a:rPr>
              <a:t>of</a:t>
            </a:r>
            <a:r>
              <a:rPr lang="en-US" sz="1503" spc="-15" dirty="0">
                <a:latin typeface="Arial"/>
                <a:cs typeface="Arial"/>
              </a:rPr>
              <a:t> </a:t>
            </a:r>
            <a:r>
              <a:rPr lang="en-US" sz="1503" dirty="0">
                <a:latin typeface="Arial"/>
                <a:cs typeface="Arial"/>
              </a:rPr>
              <a:t>effluent</a:t>
            </a:r>
            <a:r>
              <a:rPr lang="en-US" sz="1503" spc="-30" dirty="0">
                <a:latin typeface="Arial"/>
                <a:cs typeface="Arial"/>
              </a:rPr>
              <a:t> </a:t>
            </a:r>
            <a:r>
              <a:rPr lang="en-US" sz="1503" dirty="0">
                <a:latin typeface="Arial"/>
                <a:cs typeface="Arial"/>
              </a:rPr>
              <a:t>deposited</a:t>
            </a:r>
            <a:r>
              <a:rPr lang="en-US" sz="1503" spc="-25" dirty="0">
                <a:latin typeface="Arial"/>
                <a:cs typeface="Arial"/>
              </a:rPr>
              <a:t> </a:t>
            </a:r>
            <a:r>
              <a:rPr lang="en-US" sz="1503" dirty="0">
                <a:latin typeface="Arial"/>
                <a:cs typeface="Arial"/>
              </a:rPr>
              <a:t>and concentration</a:t>
            </a:r>
            <a:r>
              <a:rPr lang="en-US" sz="1503" spc="-35" dirty="0">
                <a:latin typeface="Arial"/>
                <a:cs typeface="Arial"/>
              </a:rPr>
              <a:t> </a:t>
            </a:r>
            <a:r>
              <a:rPr lang="en-US" sz="1503" dirty="0">
                <a:latin typeface="Arial"/>
                <a:cs typeface="Arial"/>
              </a:rPr>
              <a:t>of</a:t>
            </a:r>
            <a:r>
              <a:rPr lang="en-US" sz="1503" spc="-5" dirty="0">
                <a:latin typeface="Arial"/>
                <a:cs typeface="Arial"/>
              </a:rPr>
              <a:t> </a:t>
            </a:r>
            <a:r>
              <a:rPr lang="en-US" sz="1503" spc="-10" dirty="0">
                <a:latin typeface="Arial"/>
                <a:cs typeface="Arial"/>
              </a:rPr>
              <a:t>deleterious substances</a:t>
            </a:r>
            <a:endParaRPr lang="en-US" sz="1503" dirty="0">
              <a:latin typeface="Arial"/>
              <a:cs typeface="Arial"/>
            </a:endParaRPr>
          </a:p>
          <a:p>
            <a:pPr marL="757722" lvl="1" indent="-287565">
              <a:lnSpc>
                <a:spcPct val="100000"/>
              </a:lnSpc>
              <a:spcBef>
                <a:spcPts val="190"/>
              </a:spcBef>
              <a:buChar char="–"/>
              <a:tabLst>
                <a:tab pos="757722" algn="l"/>
                <a:tab pos="758358" algn="l"/>
              </a:tabLst>
            </a:pPr>
            <a:r>
              <a:rPr lang="en-US" sz="1503" dirty="0">
                <a:latin typeface="Arial"/>
                <a:cs typeface="Arial"/>
              </a:rPr>
              <a:t>Made</a:t>
            </a:r>
            <a:r>
              <a:rPr lang="en-US" sz="1503" spc="-10" dirty="0">
                <a:latin typeface="Arial"/>
                <a:cs typeface="Arial"/>
              </a:rPr>
              <a:t> </a:t>
            </a:r>
            <a:r>
              <a:rPr lang="en-US" sz="1503" dirty="0">
                <a:latin typeface="Arial"/>
                <a:cs typeface="Arial"/>
              </a:rPr>
              <a:t>at</a:t>
            </a:r>
            <a:r>
              <a:rPr lang="en-US" sz="1503" spc="-20" dirty="0">
                <a:latin typeface="Arial"/>
                <a:cs typeface="Arial"/>
              </a:rPr>
              <a:t> </a:t>
            </a:r>
            <a:r>
              <a:rPr lang="en-US" sz="1503" dirty="0">
                <a:latin typeface="Arial"/>
                <a:cs typeface="Arial"/>
              </a:rPr>
              <a:t>least</a:t>
            </a:r>
            <a:r>
              <a:rPr lang="en-US" sz="1503" spc="-25" dirty="0">
                <a:latin typeface="Arial"/>
                <a:cs typeface="Arial"/>
              </a:rPr>
              <a:t> </a:t>
            </a:r>
            <a:r>
              <a:rPr lang="en-US" sz="1503" dirty="0">
                <a:latin typeface="Arial"/>
                <a:cs typeface="Arial"/>
              </a:rPr>
              <a:t>45</a:t>
            </a:r>
            <a:r>
              <a:rPr lang="en-US" sz="1503" spc="-5" dirty="0">
                <a:latin typeface="Arial"/>
                <a:cs typeface="Arial"/>
              </a:rPr>
              <a:t> </a:t>
            </a:r>
            <a:r>
              <a:rPr lang="en-US" sz="1503" dirty="0">
                <a:latin typeface="Arial"/>
                <a:cs typeface="Arial"/>
              </a:rPr>
              <a:t>days</a:t>
            </a:r>
            <a:r>
              <a:rPr lang="en-US" sz="1503" spc="5" dirty="0">
                <a:latin typeface="Arial"/>
                <a:cs typeface="Arial"/>
              </a:rPr>
              <a:t> </a:t>
            </a:r>
            <a:r>
              <a:rPr lang="en-US" sz="1503" dirty="0">
                <a:latin typeface="Arial"/>
                <a:cs typeface="Arial"/>
              </a:rPr>
              <a:t>in </a:t>
            </a:r>
            <a:r>
              <a:rPr lang="en-US" sz="1503" spc="-10" dirty="0">
                <a:latin typeface="Arial"/>
                <a:cs typeface="Arial"/>
              </a:rPr>
              <a:t>advance</a:t>
            </a:r>
            <a:endParaRPr lang="en-US" sz="1503" dirty="0">
              <a:latin typeface="Arial"/>
              <a:cs typeface="Arial"/>
            </a:endParaRPr>
          </a:p>
          <a:p>
            <a:pPr marL="355639" indent="-343552">
              <a:lnSpc>
                <a:spcPct val="100000"/>
              </a:lnSpc>
              <a:spcBef>
                <a:spcPts val="1157"/>
              </a:spcBef>
              <a:buChar char="•"/>
              <a:tabLst>
                <a:tab pos="355639" algn="l"/>
                <a:tab pos="356276" algn="l"/>
              </a:tabLst>
            </a:pPr>
            <a:r>
              <a:rPr lang="en-US" sz="1703" dirty="0">
                <a:latin typeface="Arial"/>
                <a:cs typeface="Arial"/>
              </a:rPr>
              <a:t>Communities</a:t>
            </a:r>
            <a:r>
              <a:rPr lang="en-US" sz="1703" spc="-45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must</a:t>
            </a:r>
            <a:r>
              <a:rPr lang="en-US" sz="1703" spc="-15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mitigate</a:t>
            </a:r>
            <a:r>
              <a:rPr lang="en-US" sz="1703" spc="-20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environment</a:t>
            </a:r>
            <a:r>
              <a:rPr lang="en-US" sz="1703" spc="-15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impacts</a:t>
            </a:r>
            <a:r>
              <a:rPr lang="en-US" sz="1703" spc="-20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to</a:t>
            </a:r>
            <a:r>
              <a:rPr lang="en-US" sz="1703" spc="-10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whatever</a:t>
            </a:r>
            <a:r>
              <a:rPr lang="en-US" sz="1703" spc="10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extent</a:t>
            </a:r>
            <a:r>
              <a:rPr lang="en-US" sz="1703" spc="5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is</a:t>
            </a:r>
            <a:r>
              <a:rPr lang="en-US" sz="1703" spc="-15" dirty="0">
                <a:latin typeface="Arial"/>
                <a:cs typeface="Arial"/>
              </a:rPr>
              <a:t> </a:t>
            </a:r>
            <a:r>
              <a:rPr lang="en-US" sz="1703" spc="-10" dirty="0">
                <a:latin typeface="Arial"/>
                <a:cs typeface="Arial"/>
              </a:rPr>
              <a:t>possible</a:t>
            </a:r>
            <a:endParaRPr lang="en-US" sz="1703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lang="en-US" sz="1503" dirty="0">
              <a:latin typeface="Arial"/>
              <a:cs typeface="Arial"/>
            </a:endParaRPr>
          </a:p>
          <a:p>
            <a:pPr marL="356276" marR="5090" indent="-343552">
              <a:lnSpc>
                <a:spcPct val="80000"/>
              </a:lnSpc>
              <a:buChar char="•"/>
              <a:tabLst>
                <a:tab pos="355639" algn="l"/>
                <a:tab pos="356276" algn="l"/>
              </a:tabLst>
            </a:pPr>
            <a:r>
              <a:rPr lang="en-US" sz="1703" dirty="0">
                <a:latin typeface="Arial"/>
                <a:cs typeface="Arial"/>
              </a:rPr>
              <a:t>ECCC</a:t>
            </a:r>
            <a:r>
              <a:rPr lang="en-US" sz="1703" spc="-45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may</a:t>
            </a:r>
            <a:r>
              <a:rPr lang="en-US" sz="1703" spc="-15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refuse</a:t>
            </a:r>
            <a:r>
              <a:rPr lang="en-US" sz="1703" spc="5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to</a:t>
            </a:r>
            <a:r>
              <a:rPr lang="en-US" sz="1703" spc="10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issue</a:t>
            </a:r>
            <a:r>
              <a:rPr lang="en-US" sz="1703" spc="-30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these</a:t>
            </a:r>
            <a:r>
              <a:rPr lang="en-US" sz="1703" spc="15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authorizations if</a:t>
            </a:r>
            <a:r>
              <a:rPr lang="en-US" sz="1703" spc="-20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there</a:t>
            </a:r>
            <a:r>
              <a:rPr lang="en-US" sz="1703" spc="5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is</a:t>
            </a:r>
            <a:r>
              <a:rPr lang="en-US" sz="1703" spc="-10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reasonable</a:t>
            </a:r>
            <a:r>
              <a:rPr lang="en-US" sz="1703" spc="-15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grounds </a:t>
            </a:r>
            <a:r>
              <a:rPr lang="en-US" sz="1703" spc="-25" dirty="0">
                <a:latin typeface="Arial"/>
                <a:cs typeface="Arial"/>
              </a:rPr>
              <a:t>to </a:t>
            </a:r>
            <a:r>
              <a:rPr lang="en-US" sz="1703" dirty="0">
                <a:latin typeface="Arial"/>
                <a:cs typeface="Arial"/>
              </a:rPr>
              <a:t>believe</a:t>
            </a:r>
            <a:r>
              <a:rPr lang="en-US" sz="1703" spc="-20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that</a:t>
            </a:r>
            <a:r>
              <a:rPr lang="en-US" sz="1703" spc="5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the</a:t>
            </a:r>
            <a:r>
              <a:rPr lang="en-US" sz="1703" spc="-10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authorization would</a:t>
            </a:r>
            <a:r>
              <a:rPr lang="en-US" sz="1703" spc="5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result</a:t>
            </a:r>
            <a:r>
              <a:rPr lang="en-US" sz="1703" spc="-25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in</a:t>
            </a:r>
            <a:r>
              <a:rPr lang="en-US" sz="1703" spc="-20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adverse</a:t>
            </a:r>
            <a:r>
              <a:rPr lang="en-US" sz="1703" spc="-5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effects</a:t>
            </a:r>
            <a:r>
              <a:rPr lang="en-US" sz="1703" spc="15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on</a:t>
            </a:r>
            <a:r>
              <a:rPr lang="en-US" sz="1703" spc="-5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fish,</a:t>
            </a:r>
            <a:r>
              <a:rPr lang="en-US" sz="1703" spc="-15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fish</a:t>
            </a:r>
            <a:r>
              <a:rPr lang="en-US" sz="1703" spc="-10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habitat</a:t>
            </a:r>
            <a:r>
              <a:rPr lang="en-US" sz="1703" spc="5" dirty="0">
                <a:latin typeface="Arial"/>
                <a:cs typeface="Arial"/>
              </a:rPr>
              <a:t> </a:t>
            </a:r>
            <a:r>
              <a:rPr lang="en-US" sz="1703" spc="-25" dirty="0">
                <a:latin typeface="Arial"/>
                <a:cs typeface="Arial"/>
              </a:rPr>
              <a:t>or </a:t>
            </a:r>
            <a:r>
              <a:rPr lang="en-US" sz="1703" dirty="0">
                <a:latin typeface="Arial"/>
                <a:cs typeface="Arial"/>
              </a:rPr>
              <a:t>the</a:t>
            </a:r>
            <a:r>
              <a:rPr lang="en-US" sz="1703" spc="-10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use</a:t>
            </a:r>
            <a:r>
              <a:rPr lang="en-US" sz="1703" spc="5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by man</a:t>
            </a:r>
            <a:r>
              <a:rPr lang="en-US" sz="1703" spc="-10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of fish</a:t>
            </a:r>
            <a:r>
              <a:rPr lang="en-US" sz="1703" spc="-10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that</a:t>
            </a:r>
            <a:r>
              <a:rPr lang="en-US" sz="1703" spc="5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cannot</a:t>
            </a:r>
            <a:r>
              <a:rPr lang="en-US" sz="1703" spc="10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be</a:t>
            </a:r>
            <a:r>
              <a:rPr lang="en-US" sz="1703" spc="5" dirty="0">
                <a:latin typeface="Arial"/>
                <a:cs typeface="Arial"/>
              </a:rPr>
              <a:t> </a:t>
            </a:r>
            <a:r>
              <a:rPr lang="en-US" sz="1703" spc="-10" dirty="0">
                <a:latin typeface="Arial"/>
                <a:cs typeface="Arial"/>
              </a:rPr>
              <a:t>mitigated</a:t>
            </a:r>
            <a:endParaRPr lang="en-US" sz="1703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lang="en-US" sz="1603" dirty="0">
              <a:latin typeface="Arial"/>
              <a:cs typeface="Arial"/>
            </a:endParaRPr>
          </a:p>
          <a:p>
            <a:pPr marL="356276" marR="528688" indent="-343552">
              <a:lnSpc>
                <a:spcPct val="80000"/>
              </a:lnSpc>
              <a:spcBef>
                <a:spcPts val="5"/>
              </a:spcBef>
              <a:buChar char="•"/>
              <a:tabLst>
                <a:tab pos="355639" algn="l"/>
                <a:tab pos="356276" algn="l"/>
              </a:tabLst>
            </a:pPr>
            <a:r>
              <a:rPr lang="en-US" sz="1703" spc="-10" dirty="0">
                <a:latin typeface="Arial"/>
                <a:cs typeface="Arial"/>
              </a:rPr>
              <a:t>10-</a:t>
            </a:r>
            <a:r>
              <a:rPr lang="en-US" sz="1703" dirty="0">
                <a:latin typeface="Arial"/>
                <a:cs typeface="Arial"/>
              </a:rPr>
              <a:t>20</a:t>
            </a:r>
            <a:r>
              <a:rPr lang="en-US" sz="1703" spc="-5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requests</a:t>
            </a:r>
            <a:r>
              <a:rPr lang="en-US" sz="1703" spc="-5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assessed</a:t>
            </a:r>
            <a:r>
              <a:rPr lang="en-US" sz="1703" spc="-5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each</a:t>
            </a:r>
            <a:r>
              <a:rPr lang="en-US" sz="1703" spc="-5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year;</a:t>
            </a:r>
            <a:r>
              <a:rPr lang="en-US" sz="1703" spc="15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some requests</a:t>
            </a:r>
            <a:r>
              <a:rPr lang="en-US" sz="1703" spc="-5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are</a:t>
            </a:r>
            <a:r>
              <a:rPr lang="en-US" sz="1703" spc="-5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only</a:t>
            </a:r>
            <a:r>
              <a:rPr lang="en-US" sz="1703" spc="-15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submitted as</a:t>
            </a:r>
            <a:r>
              <a:rPr lang="en-US" sz="1703" spc="5" dirty="0">
                <a:latin typeface="Arial"/>
                <a:cs typeface="Arial"/>
              </a:rPr>
              <a:t> </a:t>
            </a:r>
            <a:r>
              <a:rPr lang="en-US" sz="1703" spc="-50" dirty="0">
                <a:latin typeface="Arial"/>
                <a:cs typeface="Arial"/>
              </a:rPr>
              <a:t>a </a:t>
            </a:r>
            <a:r>
              <a:rPr lang="en-US" sz="1703" dirty="0">
                <a:latin typeface="Arial"/>
                <a:cs typeface="Arial"/>
              </a:rPr>
              <a:t>precaution,</a:t>
            </a:r>
            <a:r>
              <a:rPr lang="en-US" sz="1703" spc="-15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many</a:t>
            </a:r>
            <a:r>
              <a:rPr lang="en-US" sz="1703" spc="-20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systems</a:t>
            </a:r>
            <a:r>
              <a:rPr lang="en-US" sz="1703" spc="20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are</a:t>
            </a:r>
            <a:r>
              <a:rPr lang="en-US" sz="1703" spc="-20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able</a:t>
            </a:r>
            <a:r>
              <a:rPr lang="en-US" sz="1703" spc="-5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to</a:t>
            </a:r>
            <a:r>
              <a:rPr lang="en-US" sz="1703" spc="-10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maintain</a:t>
            </a:r>
            <a:r>
              <a:rPr lang="en-US" sz="1703" spc="-15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some</a:t>
            </a:r>
            <a:r>
              <a:rPr lang="en-US" sz="1703" spc="-10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level</a:t>
            </a:r>
            <a:r>
              <a:rPr lang="en-US" sz="1703" spc="-20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of</a:t>
            </a:r>
            <a:r>
              <a:rPr lang="en-US" sz="1703" spc="-15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treatment</a:t>
            </a:r>
            <a:r>
              <a:rPr lang="en-US" sz="1703" spc="15" dirty="0">
                <a:latin typeface="Arial"/>
                <a:cs typeface="Arial"/>
              </a:rPr>
              <a:t> </a:t>
            </a:r>
            <a:r>
              <a:rPr lang="en-US" sz="1703" spc="-10" dirty="0">
                <a:latin typeface="Arial"/>
                <a:cs typeface="Arial"/>
              </a:rPr>
              <a:t>while </a:t>
            </a:r>
            <a:r>
              <a:rPr lang="en-US" sz="1703" dirty="0">
                <a:latin typeface="Arial"/>
                <a:cs typeface="Arial"/>
              </a:rPr>
              <a:t>performing</a:t>
            </a:r>
            <a:r>
              <a:rPr lang="en-US" sz="1703" spc="-15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the</a:t>
            </a:r>
            <a:r>
              <a:rPr lang="en-US" sz="1703" spc="-10" dirty="0">
                <a:latin typeface="Arial"/>
                <a:cs typeface="Arial"/>
              </a:rPr>
              <a:t> </a:t>
            </a:r>
            <a:r>
              <a:rPr lang="en-US" sz="1703" dirty="0">
                <a:latin typeface="Arial"/>
                <a:cs typeface="Arial"/>
              </a:rPr>
              <a:t>required</a:t>
            </a:r>
            <a:r>
              <a:rPr lang="en-US" sz="1703" spc="-5" dirty="0">
                <a:latin typeface="Arial"/>
                <a:cs typeface="Arial"/>
              </a:rPr>
              <a:t> </a:t>
            </a:r>
            <a:r>
              <a:rPr lang="en-US" sz="1703" spc="-20" dirty="0">
                <a:latin typeface="Arial"/>
                <a:cs typeface="Arial"/>
              </a:rPr>
              <a:t>work</a:t>
            </a:r>
            <a:endParaRPr lang="en-US" sz="1703" dirty="0">
              <a:latin typeface="Arial"/>
              <a:cs typeface="Arial"/>
            </a:endParaRPr>
          </a:p>
          <a:p>
            <a:pPr algn="l"/>
            <a:endParaRPr lang="en-C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1891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E095B-DFEC-4329-A680-330DDEA93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Final Discharge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07B5F-B6E1-458E-BD90-916C1F5EA0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CA" dirty="0"/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4E0822-6650-49CE-BA10-ABD79605A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B71B-563B-CB48-AD31-D4E4B0B64B93}" type="slidenum">
              <a:rPr lang="en-CA" smtClean="0"/>
              <a:t>29</a:t>
            </a:fld>
            <a:endParaRPr lang="en-CA" dirty="0"/>
          </a:p>
        </p:txBody>
      </p:sp>
      <p:grpSp>
        <p:nvGrpSpPr>
          <p:cNvPr id="5" name="object 3">
            <a:extLst>
              <a:ext uri="{FF2B5EF4-FFF2-40B4-BE49-F238E27FC236}">
                <a16:creationId xmlns:a16="http://schemas.microsoft.com/office/drawing/2014/main" id="{4F9E0C94-01FE-C51B-FEAD-7B11EF05E237}"/>
              </a:ext>
            </a:extLst>
          </p:cNvPr>
          <p:cNvGrpSpPr/>
          <p:nvPr/>
        </p:nvGrpSpPr>
        <p:grpSpPr>
          <a:xfrm>
            <a:off x="2413625" y="2029013"/>
            <a:ext cx="5886556" cy="3133177"/>
            <a:chOff x="1636750" y="2025408"/>
            <a:chExt cx="5875655" cy="3127375"/>
          </a:xfrm>
        </p:grpSpPr>
        <p:pic>
          <p:nvPicPr>
            <p:cNvPr id="6" name="object 4">
              <a:extLst>
                <a:ext uri="{FF2B5EF4-FFF2-40B4-BE49-F238E27FC236}">
                  <a16:creationId xmlns:a16="http://schemas.microsoft.com/office/drawing/2014/main" id="{3538B7D3-8879-EBEA-0AD7-B6F67CCB82B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36750" y="2025408"/>
              <a:ext cx="5875032" cy="3127222"/>
            </a:xfrm>
            <a:prstGeom prst="rect">
              <a:avLst/>
            </a:prstGeom>
          </p:spPr>
        </p:pic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25AA365F-D284-3A70-FEDC-F41C1D788912}"/>
                </a:ext>
              </a:extLst>
            </p:cNvPr>
            <p:cNvSpPr/>
            <p:nvPr/>
          </p:nvSpPr>
          <p:spPr>
            <a:xfrm>
              <a:off x="4297552" y="3959479"/>
              <a:ext cx="767080" cy="666115"/>
            </a:xfrm>
            <a:custGeom>
              <a:avLst/>
              <a:gdLst/>
              <a:ahLst/>
              <a:cxnLst/>
              <a:rect l="l" t="t" r="r" b="b"/>
              <a:pathLst>
                <a:path w="767079" h="666114">
                  <a:moveTo>
                    <a:pt x="0" y="333629"/>
                  </a:moveTo>
                  <a:lnTo>
                    <a:pt x="3508" y="288380"/>
                  </a:lnTo>
                  <a:lnTo>
                    <a:pt x="13728" y="244974"/>
                  </a:lnTo>
                  <a:lnTo>
                    <a:pt x="30200" y="203811"/>
                  </a:lnTo>
                  <a:lnTo>
                    <a:pt x="52465" y="165288"/>
                  </a:lnTo>
                  <a:lnTo>
                    <a:pt x="80064" y="129804"/>
                  </a:lnTo>
                  <a:lnTo>
                    <a:pt x="112537" y="97758"/>
                  </a:lnTo>
                  <a:lnTo>
                    <a:pt x="149427" y="69548"/>
                  </a:lnTo>
                  <a:lnTo>
                    <a:pt x="190274" y="45574"/>
                  </a:lnTo>
                  <a:lnTo>
                    <a:pt x="234618" y="26233"/>
                  </a:lnTo>
                  <a:lnTo>
                    <a:pt x="282001" y="11925"/>
                  </a:lnTo>
                  <a:lnTo>
                    <a:pt x="331964" y="3047"/>
                  </a:lnTo>
                  <a:lnTo>
                    <a:pt x="384048" y="0"/>
                  </a:lnTo>
                  <a:lnTo>
                    <a:pt x="436048" y="3047"/>
                  </a:lnTo>
                  <a:lnTo>
                    <a:pt x="485893" y="11925"/>
                  </a:lnTo>
                  <a:lnTo>
                    <a:pt x="533132" y="26233"/>
                  </a:lnTo>
                  <a:lnTo>
                    <a:pt x="577313" y="45574"/>
                  </a:lnTo>
                  <a:lnTo>
                    <a:pt x="617987" y="69548"/>
                  </a:lnTo>
                  <a:lnTo>
                    <a:pt x="654700" y="97758"/>
                  </a:lnTo>
                  <a:lnTo>
                    <a:pt x="687004" y="129804"/>
                  </a:lnTo>
                  <a:lnTo>
                    <a:pt x="714445" y="165288"/>
                  </a:lnTo>
                  <a:lnTo>
                    <a:pt x="736574" y="203811"/>
                  </a:lnTo>
                  <a:lnTo>
                    <a:pt x="752938" y="244974"/>
                  </a:lnTo>
                  <a:lnTo>
                    <a:pt x="763088" y="288380"/>
                  </a:lnTo>
                  <a:lnTo>
                    <a:pt x="766572" y="333629"/>
                  </a:lnTo>
                  <a:lnTo>
                    <a:pt x="763088" y="378530"/>
                  </a:lnTo>
                  <a:lnTo>
                    <a:pt x="752938" y="421650"/>
                  </a:lnTo>
                  <a:lnTo>
                    <a:pt x="736574" y="462585"/>
                  </a:lnTo>
                  <a:lnTo>
                    <a:pt x="714445" y="500930"/>
                  </a:lnTo>
                  <a:lnTo>
                    <a:pt x="687004" y="536279"/>
                  </a:lnTo>
                  <a:lnTo>
                    <a:pt x="654700" y="568229"/>
                  </a:lnTo>
                  <a:lnTo>
                    <a:pt x="617987" y="596374"/>
                  </a:lnTo>
                  <a:lnTo>
                    <a:pt x="577313" y="620310"/>
                  </a:lnTo>
                  <a:lnTo>
                    <a:pt x="533132" y="639631"/>
                  </a:lnTo>
                  <a:lnTo>
                    <a:pt x="485893" y="653933"/>
                  </a:lnTo>
                  <a:lnTo>
                    <a:pt x="436048" y="662811"/>
                  </a:lnTo>
                  <a:lnTo>
                    <a:pt x="384048" y="665861"/>
                  </a:lnTo>
                  <a:lnTo>
                    <a:pt x="331964" y="662811"/>
                  </a:lnTo>
                  <a:lnTo>
                    <a:pt x="282001" y="653933"/>
                  </a:lnTo>
                  <a:lnTo>
                    <a:pt x="234618" y="639631"/>
                  </a:lnTo>
                  <a:lnTo>
                    <a:pt x="190274" y="620310"/>
                  </a:lnTo>
                  <a:lnTo>
                    <a:pt x="149427" y="596374"/>
                  </a:lnTo>
                  <a:lnTo>
                    <a:pt x="112537" y="568229"/>
                  </a:lnTo>
                  <a:lnTo>
                    <a:pt x="80064" y="536279"/>
                  </a:lnTo>
                  <a:lnTo>
                    <a:pt x="52465" y="500930"/>
                  </a:lnTo>
                  <a:lnTo>
                    <a:pt x="30200" y="462585"/>
                  </a:lnTo>
                  <a:lnTo>
                    <a:pt x="13728" y="421650"/>
                  </a:lnTo>
                  <a:lnTo>
                    <a:pt x="3508" y="378530"/>
                  </a:lnTo>
                  <a:lnTo>
                    <a:pt x="0" y="333629"/>
                  </a:lnTo>
                </a:path>
              </a:pathLst>
            </a:custGeom>
            <a:ln w="2577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24691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01CB8-4580-4AA7-9FB3-C2EF3A2B4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Purpose of the Regulations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64649-8FF7-4B69-8886-EB3621E7F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356276" marR="71255" indent="-343552">
              <a:lnSpc>
                <a:spcPct val="100000"/>
              </a:lnSpc>
              <a:spcBef>
                <a:spcPts val="1297"/>
              </a:spcBef>
              <a:buSzPct val="118750"/>
              <a:buChar char="•"/>
              <a:tabLst>
                <a:tab pos="355639" algn="l"/>
                <a:tab pos="356276" algn="l"/>
              </a:tabLst>
            </a:pPr>
            <a:r>
              <a:rPr lang="en-US" sz="2800" dirty="0">
                <a:latin typeface="Arial"/>
                <a:cs typeface="Arial"/>
              </a:rPr>
              <a:t>The</a:t>
            </a:r>
            <a:r>
              <a:rPr lang="en-US" sz="2800" spc="-2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WSER</a:t>
            </a:r>
            <a:r>
              <a:rPr lang="en-US" sz="2800" spc="-2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came</a:t>
            </a:r>
            <a:r>
              <a:rPr lang="en-US" sz="2800" spc="-1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into</a:t>
            </a:r>
            <a:r>
              <a:rPr lang="en-US" sz="2800" spc="-2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force</a:t>
            </a:r>
            <a:r>
              <a:rPr lang="en-US" sz="2800" spc="-3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on</a:t>
            </a:r>
            <a:r>
              <a:rPr lang="en-US" sz="2800" spc="-2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June</a:t>
            </a:r>
            <a:r>
              <a:rPr lang="en-US" sz="2800" spc="-1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29,</a:t>
            </a:r>
            <a:r>
              <a:rPr lang="en-US" sz="2800" spc="-2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2012</a:t>
            </a:r>
            <a:r>
              <a:rPr lang="en-US" sz="2800" spc="-1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and</a:t>
            </a:r>
            <a:r>
              <a:rPr lang="en-US" sz="2800" spc="-10" dirty="0">
                <a:latin typeface="Arial"/>
                <a:cs typeface="Arial"/>
              </a:rPr>
              <a:t> </a:t>
            </a:r>
            <a:r>
              <a:rPr lang="en-US" sz="2800" spc="-20" dirty="0">
                <a:latin typeface="Arial"/>
                <a:cs typeface="Arial"/>
              </a:rPr>
              <a:t>were </a:t>
            </a:r>
            <a:r>
              <a:rPr lang="en-US" sz="2800" dirty="0">
                <a:latin typeface="Arial"/>
                <a:cs typeface="Arial"/>
              </a:rPr>
              <a:t>made</a:t>
            </a:r>
            <a:r>
              <a:rPr lang="en-US" sz="2800" spc="-2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under</a:t>
            </a:r>
            <a:r>
              <a:rPr lang="en-US" sz="2800" spc="-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the</a:t>
            </a:r>
            <a:r>
              <a:rPr lang="en-US" sz="2800" spc="-25" dirty="0">
                <a:latin typeface="Arial"/>
                <a:cs typeface="Arial"/>
              </a:rPr>
              <a:t> </a:t>
            </a:r>
            <a:r>
              <a:rPr lang="en-US" sz="2800" i="1" dirty="0">
                <a:latin typeface="Arial"/>
                <a:cs typeface="Arial"/>
              </a:rPr>
              <a:t>Fisheries</a:t>
            </a:r>
            <a:r>
              <a:rPr lang="en-US" sz="2800" i="1" spc="10" dirty="0">
                <a:latin typeface="Arial"/>
                <a:cs typeface="Arial"/>
              </a:rPr>
              <a:t> </a:t>
            </a:r>
            <a:r>
              <a:rPr lang="en-US" sz="2800" i="1" spc="-25" dirty="0">
                <a:latin typeface="Arial"/>
                <a:cs typeface="Arial"/>
              </a:rPr>
              <a:t>Act</a:t>
            </a:r>
            <a:endParaRPr lang="en-US" sz="2800" dirty="0">
              <a:latin typeface="Arial"/>
              <a:cs typeface="Arial"/>
            </a:endParaRPr>
          </a:p>
          <a:p>
            <a:pPr marL="356276" marR="5090" indent="-343552">
              <a:lnSpc>
                <a:spcPct val="100000"/>
              </a:lnSpc>
              <a:spcBef>
                <a:spcPts val="1297"/>
              </a:spcBef>
              <a:buSzPct val="118750"/>
              <a:buChar char="•"/>
              <a:tabLst>
                <a:tab pos="355639" algn="l"/>
                <a:tab pos="356276" algn="l"/>
              </a:tabLst>
            </a:pPr>
            <a:r>
              <a:rPr lang="en-US" sz="2800" dirty="0">
                <a:latin typeface="Arial"/>
                <a:cs typeface="Arial"/>
              </a:rPr>
              <a:t>Goal</a:t>
            </a:r>
            <a:r>
              <a:rPr lang="en-US" sz="2800" spc="-3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is</a:t>
            </a:r>
            <a:r>
              <a:rPr lang="en-US" sz="2800" spc="-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to</a:t>
            </a:r>
            <a:r>
              <a:rPr lang="en-US" sz="2800" spc="-2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reduce threats</a:t>
            </a:r>
            <a:r>
              <a:rPr lang="en-US" sz="2800" spc="-3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to</a:t>
            </a:r>
            <a:r>
              <a:rPr lang="en-US" sz="2800" spc="-2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the</a:t>
            </a:r>
            <a:r>
              <a:rPr lang="en-US" sz="2800" spc="-1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environment</a:t>
            </a:r>
            <a:r>
              <a:rPr lang="en-US" sz="2800" spc="1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and</a:t>
            </a:r>
            <a:r>
              <a:rPr lang="en-US" sz="2800" spc="-15" dirty="0">
                <a:latin typeface="Arial"/>
                <a:cs typeface="Arial"/>
              </a:rPr>
              <a:t> </a:t>
            </a:r>
            <a:r>
              <a:rPr lang="en-US" sz="2800" spc="-10" dirty="0">
                <a:latin typeface="Arial"/>
                <a:cs typeface="Arial"/>
              </a:rPr>
              <a:t>human health</a:t>
            </a:r>
            <a:endParaRPr lang="en-US" sz="2800" dirty="0">
              <a:latin typeface="Arial"/>
              <a:cs typeface="Arial"/>
            </a:endParaRPr>
          </a:p>
          <a:p>
            <a:pPr marL="356276" marR="213129" indent="-343552">
              <a:lnSpc>
                <a:spcPct val="100000"/>
              </a:lnSpc>
              <a:spcBef>
                <a:spcPts val="1297"/>
              </a:spcBef>
              <a:buSzPct val="118750"/>
              <a:buFont typeface="Arial"/>
              <a:buChar char="•"/>
              <a:tabLst>
                <a:tab pos="355639" algn="l"/>
                <a:tab pos="356276" algn="l"/>
              </a:tabLst>
            </a:pPr>
            <a:r>
              <a:rPr lang="en-US" sz="2800" b="1" dirty="0">
                <a:latin typeface="Arial"/>
                <a:cs typeface="Arial"/>
              </a:rPr>
              <a:t>The</a:t>
            </a:r>
            <a:r>
              <a:rPr lang="en-US" sz="2800" b="1" spc="-35" dirty="0">
                <a:latin typeface="Arial"/>
                <a:cs typeface="Arial"/>
              </a:rPr>
              <a:t> </a:t>
            </a:r>
            <a:r>
              <a:rPr lang="en-US" sz="2800" b="1" dirty="0">
                <a:latin typeface="Arial"/>
                <a:cs typeface="Arial"/>
              </a:rPr>
              <a:t>WSER</a:t>
            </a:r>
            <a:r>
              <a:rPr lang="en-US" sz="2800" b="1" spc="-5" dirty="0">
                <a:latin typeface="Arial"/>
                <a:cs typeface="Arial"/>
              </a:rPr>
              <a:t> </a:t>
            </a:r>
            <a:r>
              <a:rPr lang="en-US" sz="2800" b="1" dirty="0">
                <a:latin typeface="Arial"/>
                <a:cs typeface="Arial"/>
              </a:rPr>
              <a:t>sets</a:t>
            </a:r>
            <a:r>
              <a:rPr lang="en-US" sz="2800" b="1" spc="-20" dirty="0">
                <a:latin typeface="Arial"/>
                <a:cs typeface="Arial"/>
              </a:rPr>
              <a:t> </a:t>
            </a:r>
            <a:r>
              <a:rPr lang="en-US" sz="2800" b="1" dirty="0">
                <a:latin typeface="Arial"/>
                <a:cs typeface="Arial"/>
              </a:rPr>
              <a:t>national</a:t>
            </a:r>
            <a:r>
              <a:rPr lang="en-US" sz="2800" b="1" spc="-40" dirty="0">
                <a:latin typeface="Arial"/>
                <a:cs typeface="Arial"/>
              </a:rPr>
              <a:t> </a:t>
            </a:r>
            <a:r>
              <a:rPr lang="en-US" sz="2800" b="1" dirty="0">
                <a:latin typeface="Arial"/>
                <a:cs typeface="Arial"/>
              </a:rPr>
              <a:t>baseline</a:t>
            </a:r>
            <a:r>
              <a:rPr lang="en-US" sz="2800" b="1" spc="-30" dirty="0">
                <a:latin typeface="Arial"/>
                <a:cs typeface="Arial"/>
              </a:rPr>
              <a:t> </a:t>
            </a:r>
            <a:r>
              <a:rPr lang="en-US" sz="2800" b="1" dirty="0">
                <a:latin typeface="Arial"/>
                <a:cs typeface="Arial"/>
              </a:rPr>
              <a:t>effluent</a:t>
            </a:r>
            <a:r>
              <a:rPr lang="en-US" sz="2800" b="1" spc="-30" dirty="0">
                <a:latin typeface="Arial"/>
                <a:cs typeface="Arial"/>
              </a:rPr>
              <a:t> </a:t>
            </a:r>
            <a:r>
              <a:rPr lang="en-US" sz="2800" b="1" spc="-10" dirty="0">
                <a:latin typeface="Arial"/>
                <a:cs typeface="Arial"/>
              </a:rPr>
              <a:t>quality </a:t>
            </a:r>
            <a:r>
              <a:rPr lang="en-US" sz="2800" b="1" dirty="0">
                <a:latin typeface="Arial"/>
                <a:cs typeface="Arial"/>
              </a:rPr>
              <a:t>standards</a:t>
            </a:r>
            <a:r>
              <a:rPr lang="en-US" sz="2800" b="1" spc="-40" dirty="0">
                <a:latin typeface="Arial"/>
                <a:cs typeface="Arial"/>
              </a:rPr>
              <a:t> </a:t>
            </a:r>
            <a:r>
              <a:rPr lang="en-US" sz="2800" b="1" dirty="0">
                <a:latin typeface="Arial"/>
                <a:cs typeface="Arial"/>
              </a:rPr>
              <a:t>achievable</a:t>
            </a:r>
            <a:r>
              <a:rPr lang="en-US" sz="2800" b="1" spc="-10" dirty="0">
                <a:latin typeface="Arial"/>
                <a:cs typeface="Arial"/>
              </a:rPr>
              <a:t> </a:t>
            </a:r>
            <a:r>
              <a:rPr lang="en-US" sz="2800" b="1" dirty="0">
                <a:latin typeface="Arial"/>
                <a:cs typeface="Arial"/>
              </a:rPr>
              <a:t>through</a:t>
            </a:r>
            <a:r>
              <a:rPr lang="en-US" sz="2800" b="1" spc="-50" dirty="0">
                <a:latin typeface="Arial"/>
                <a:cs typeface="Arial"/>
              </a:rPr>
              <a:t> </a:t>
            </a:r>
            <a:r>
              <a:rPr lang="en-US" sz="2800" b="1" dirty="0">
                <a:latin typeface="Arial"/>
                <a:cs typeface="Arial"/>
              </a:rPr>
              <a:t>a</a:t>
            </a:r>
            <a:r>
              <a:rPr lang="en-US" sz="2800" b="1" spc="-30" dirty="0">
                <a:latin typeface="Arial"/>
                <a:cs typeface="Arial"/>
              </a:rPr>
              <a:t> </a:t>
            </a:r>
            <a:r>
              <a:rPr lang="en-US" sz="2800" b="1" dirty="0">
                <a:latin typeface="Arial"/>
                <a:cs typeface="Arial"/>
              </a:rPr>
              <a:t>secondary</a:t>
            </a:r>
            <a:r>
              <a:rPr lang="en-US" sz="2800" b="1" spc="-10" dirty="0">
                <a:latin typeface="Arial"/>
                <a:cs typeface="Arial"/>
              </a:rPr>
              <a:t> </a:t>
            </a:r>
            <a:r>
              <a:rPr lang="en-US" sz="2800" b="1" dirty="0">
                <a:latin typeface="Arial"/>
                <a:cs typeface="Arial"/>
              </a:rPr>
              <a:t>level</a:t>
            </a:r>
            <a:r>
              <a:rPr lang="en-US" sz="2800" b="1" spc="-30" dirty="0">
                <a:latin typeface="Arial"/>
                <a:cs typeface="Arial"/>
              </a:rPr>
              <a:t> </a:t>
            </a:r>
            <a:r>
              <a:rPr lang="en-US" sz="2800" b="1" spc="-25" dirty="0">
                <a:latin typeface="Arial"/>
                <a:cs typeface="Arial"/>
              </a:rPr>
              <a:t>of </a:t>
            </a:r>
            <a:r>
              <a:rPr lang="en-US" sz="2800" b="1" dirty="0">
                <a:latin typeface="Arial"/>
                <a:cs typeface="Arial"/>
              </a:rPr>
              <a:t>wastewater</a:t>
            </a:r>
            <a:r>
              <a:rPr lang="en-US" sz="2800" b="1" spc="-40" dirty="0">
                <a:latin typeface="Arial"/>
                <a:cs typeface="Arial"/>
              </a:rPr>
              <a:t> </a:t>
            </a:r>
            <a:r>
              <a:rPr lang="en-US" sz="2800" b="1" spc="-10" dirty="0">
                <a:latin typeface="Arial"/>
                <a:cs typeface="Arial"/>
              </a:rPr>
              <a:t>treatment</a:t>
            </a:r>
            <a:endParaRPr lang="en-US" sz="2800" dirty="0">
              <a:latin typeface="Arial"/>
              <a:cs typeface="Arial"/>
            </a:endParaRPr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9F03B6-99D7-42F3-97C4-36843607F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B71B-563B-CB48-AD31-D4E4B0B64B93}" type="slidenum">
              <a:rPr lang="en-CA" smtClean="0"/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163195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2B842-C060-41E0-BF41-0A957E1FE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Issue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92B004-620D-4F29-BA9C-9C28CB4E0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B71B-563B-CB48-AD31-D4E4B0B64B93}" type="slidenum">
              <a:rPr lang="en-CA" smtClean="0"/>
              <a:t>30</a:t>
            </a:fld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92FA2C-C326-8150-3896-5D44EA14906E}"/>
              </a:ext>
            </a:extLst>
          </p:cNvPr>
          <p:cNvSpPr txBox="1"/>
          <p:nvPr/>
        </p:nvSpPr>
        <p:spPr>
          <a:xfrm>
            <a:off x="944880" y="1544320"/>
            <a:ext cx="10027920" cy="4920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39" marR="27993" indent="-343552">
              <a:lnSpc>
                <a:spcPct val="120000"/>
              </a:lnSpc>
              <a:spcBef>
                <a:spcPts val="100"/>
              </a:spcBef>
              <a:buChar char="•"/>
              <a:tabLst>
                <a:tab pos="355639" algn="l"/>
                <a:tab pos="356276" algn="l"/>
              </a:tabLst>
            </a:pPr>
            <a:r>
              <a:rPr lang="en-US" sz="1603" dirty="0">
                <a:latin typeface="Arial"/>
                <a:cs typeface="Arial"/>
              </a:rPr>
              <a:t>Communities</a:t>
            </a:r>
            <a:r>
              <a:rPr lang="en-US" sz="1603" spc="-5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need</a:t>
            </a:r>
            <a:r>
              <a:rPr lang="en-US" sz="1603" spc="-6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to</a:t>
            </a:r>
            <a:r>
              <a:rPr lang="en-US" sz="1603" spc="-4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perform</a:t>
            </a:r>
            <a:r>
              <a:rPr lang="en-US" sz="1603" spc="-2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maintenance</a:t>
            </a:r>
            <a:r>
              <a:rPr lang="en-US" sz="1603" spc="-5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and</a:t>
            </a:r>
            <a:r>
              <a:rPr lang="en-US" sz="1603" spc="-5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repairs</a:t>
            </a:r>
            <a:r>
              <a:rPr lang="en-US" sz="1603" spc="-4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in</a:t>
            </a:r>
            <a:r>
              <a:rPr lang="en-US" sz="1603" spc="-6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their</a:t>
            </a:r>
            <a:r>
              <a:rPr lang="en-US" sz="1603" spc="-65" dirty="0">
                <a:latin typeface="Arial"/>
                <a:cs typeface="Arial"/>
              </a:rPr>
              <a:t> </a:t>
            </a:r>
            <a:r>
              <a:rPr lang="en-US" sz="1603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collection</a:t>
            </a:r>
            <a:r>
              <a:rPr lang="en-US" sz="1603" u="sng" spc="-7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lang="en-US" sz="1603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systems</a:t>
            </a:r>
            <a:r>
              <a:rPr lang="en-US" sz="1603" spc="-55" dirty="0">
                <a:latin typeface="Arial"/>
                <a:cs typeface="Arial"/>
              </a:rPr>
              <a:t> </a:t>
            </a:r>
            <a:r>
              <a:rPr lang="en-US" sz="1603" spc="-10" dirty="0">
                <a:latin typeface="Arial"/>
                <a:cs typeface="Arial"/>
              </a:rPr>
              <a:t>which </a:t>
            </a:r>
            <a:r>
              <a:rPr lang="en-US" sz="1603" dirty="0">
                <a:latin typeface="Arial"/>
                <a:cs typeface="Arial"/>
              </a:rPr>
              <a:t>can</a:t>
            </a:r>
            <a:r>
              <a:rPr lang="en-US" sz="1603" spc="-5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result</a:t>
            </a:r>
            <a:r>
              <a:rPr lang="en-US" sz="1603" spc="-4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in</a:t>
            </a:r>
            <a:r>
              <a:rPr lang="en-US" sz="1603" spc="-65" dirty="0">
                <a:latin typeface="Arial"/>
                <a:cs typeface="Arial"/>
              </a:rPr>
              <a:t> </a:t>
            </a:r>
            <a:r>
              <a:rPr lang="en-US" sz="1603" spc="-10" dirty="0">
                <a:latin typeface="Arial"/>
                <a:cs typeface="Arial"/>
              </a:rPr>
              <a:t>unavoidable</a:t>
            </a:r>
            <a:r>
              <a:rPr lang="en-US" sz="1603" spc="-7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releases</a:t>
            </a:r>
            <a:r>
              <a:rPr lang="en-US" sz="1603" spc="-5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of</a:t>
            </a:r>
            <a:r>
              <a:rPr lang="en-US" sz="1603" spc="-4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undertreated</a:t>
            </a:r>
            <a:r>
              <a:rPr lang="en-US" sz="1603" spc="-2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wastewater</a:t>
            </a:r>
            <a:r>
              <a:rPr lang="en-US" sz="1603" spc="-2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from</a:t>
            </a:r>
            <a:r>
              <a:rPr lang="en-US" sz="1603" spc="-3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overflow</a:t>
            </a:r>
            <a:r>
              <a:rPr lang="en-US" sz="1603" spc="-45" dirty="0">
                <a:latin typeface="Arial"/>
                <a:cs typeface="Arial"/>
              </a:rPr>
              <a:t> </a:t>
            </a:r>
            <a:r>
              <a:rPr lang="en-US" sz="1603" spc="-10" dirty="0">
                <a:latin typeface="Arial"/>
                <a:cs typeface="Arial"/>
              </a:rPr>
              <a:t>points</a:t>
            </a:r>
            <a:endParaRPr lang="en-US" sz="1603" dirty="0">
              <a:latin typeface="Arial"/>
              <a:cs typeface="Arial"/>
            </a:endParaRPr>
          </a:p>
          <a:p>
            <a:pPr marL="757722" marR="5090" lvl="1" indent="-286929">
              <a:lnSpc>
                <a:spcPct val="120000"/>
              </a:lnSpc>
              <a:spcBef>
                <a:spcPts val="366"/>
              </a:spcBef>
              <a:buChar char="–"/>
              <a:tabLst>
                <a:tab pos="757086" algn="l"/>
                <a:tab pos="757722" algn="l"/>
              </a:tabLst>
            </a:pPr>
            <a:r>
              <a:rPr lang="en-US" sz="1403" spc="-10" dirty="0">
                <a:latin typeface="Arial"/>
                <a:cs typeface="Arial"/>
              </a:rPr>
              <a:t>Types</a:t>
            </a:r>
            <a:r>
              <a:rPr lang="en-US" sz="1403" spc="-35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of</a:t>
            </a:r>
            <a:r>
              <a:rPr lang="en-US" sz="1403" spc="-30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work</a:t>
            </a:r>
            <a:r>
              <a:rPr lang="en-US" sz="1403" spc="-20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include:</a:t>
            </a:r>
            <a:r>
              <a:rPr lang="en-US" sz="1403" spc="-60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repairing</a:t>
            </a:r>
            <a:r>
              <a:rPr lang="en-US" sz="1403" spc="-55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or</a:t>
            </a:r>
            <a:r>
              <a:rPr lang="en-US" sz="1403" spc="-35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replacing</a:t>
            </a:r>
            <a:r>
              <a:rPr lang="en-US" sz="1403" spc="-65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aging</a:t>
            </a:r>
            <a:r>
              <a:rPr lang="en-US" sz="1403" spc="-40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sewer</a:t>
            </a:r>
            <a:r>
              <a:rPr lang="en-US" sz="1403" spc="-30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pipes,</a:t>
            </a:r>
            <a:r>
              <a:rPr lang="en-US" sz="1403" spc="-50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critical</a:t>
            </a:r>
            <a:r>
              <a:rPr lang="en-US" sz="1403" spc="-50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maintenance</a:t>
            </a:r>
            <a:r>
              <a:rPr lang="en-US" sz="1403" spc="-65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to</a:t>
            </a:r>
            <a:r>
              <a:rPr lang="en-US" sz="1403" spc="-35" dirty="0">
                <a:latin typeface="Arial"/>
                <a:cs typeface="Arial"/>
              </a:rPr>
              <a:t> </a:t>
            </a:r>
            <a:r>
              <a:rPr lang="en-US" sz="1403" spc="-10" dirty="0">
                <a:latin typeface="Arial"/>
                <a:cs typeface="Arial"/>
              </a:rPr>
              <a:t>pumping </a:t>
            </a:r>
            <a:r>
              <a:rPr lang="en-US" sz="1403" dirty="0">
                <a:latin typeface="Arial"/>
                <a:cs typeface="Arial"/>
              </a:rPr>
              <a:t>stations,</a:t>
            </a:r>
            <a:r>
              <a:rPr lang="en-US" sz="1403" spc="-55" dirty="0">
                <a:latin typeface="Arial"/>
                <a:cs typeface="Arial"/>
              </a:rPr>
              <a:t> </a:t>
            </a:r>
            <a:r>
              <a:rPr lang="en-US" sz="1403" spc="-10" dirty="0">
                <a:latin typeface="Arial"/>
                <a:cs typeface="Arial"/>
              </a:rPr>
              <a:t>de-</a:t>
            </a:r>
            <a:r>
              <a:rPr lang="en-US" sz="1403" dirty="0">
                <a:latin typeface="Arial"/>
                <a:cs typeface="Arial"/>
              </a:rPr>
              <a:t>clogging</a:t>
            </a:r>
            <a:r>
              <a:rPr lang="en-US" sz="1403" spc="-60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sewer</a:t>
            </a:r>
            <a:r>
              <a:rPr lang="en-US" sz="1403" spc="-25" dirty="0">
                <a:latin typeface="Arial"/>
                <a:cs typeface="Arial"/>
              </a:rPr>
              <a:t> </a:t>
            </a:r>
            <a:r>
              <a:rPr lang="en-US" sz="1403" spc="-10" dirty="0">
                <a:latin typeface="Arial"/>
                <a:cs typeface="Arial"/>
              </a:rPr>
              <a:t>pipes</a:t>
            </a:r>
            <a:endParaRPr lang="en-US" sz="1403" dirty="0">
              <a:latin typeface="Arial"/>
              <a:cs typeface="Arial"/>
            </a:endParaRPr>
          </a:p>
          <a:p>
            <a:pPr marL="355639" marR="486698" indent="-343552">
              <a:lnSpc>
                <a:spcPct val="120000"/>
              </a:lnSpc>
              <a:spcBef>
                <a:spcPts val="356"/>
              </a:spcBef>
              <a:buChar char="•"/>
              <a:tabLst>
                <a:tab pos="355639" algn="l"/>
                <a:tab pos="356276" algn="l"/>
              </a:tabLst>
            </a:pPr>
            <a:r>
              <a:rPr lang="en-US" sz="1603" dirty="0">
                <a:latin typeface="Arial"/>
                <a:cs typeface="Arial"/>
              </a:rPr>
              <a:t>Range</a:t>
            </a:r>
            <a:r>
              <a:rPr lang="en-US" sz="1603" spc="-4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from</a:t>
            </a:r>
            <a:r>
              <a:rPr lang="en-US" sz="1603" spc="-2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very</a:t>
            </a:r>
            <a:r>
              <a:rPr lang="en-US" sz="1603" spc="-3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small,</a:t>
            </a:r>
            <a:r>
              <a:rPr lang="en-US" sz="1603" spc="-5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short</a:t>
            </a:r>
            <a:r>
              <a:rPr lang="en-US" sz="1603" spc="-2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duration</a:t>
            </a:r>
            <a:r>
              <a:rPr lang="en-US" sz="1603" spc="-3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events,</a:t>
            </a:r>
            <a:r>
              <a:rPr lang="en-US" sz="1603" spc="-4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to</a:t>
            </a:r>
            <a:r>
              <a:rPr lang="en-US" sz="1603" spc="-3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larger</a:t>
            </a:r>
            <a:r>
              <a:rPr lang="en-US" sz="1603" spc="-4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releases</a:t>
            </a:r>
            <a:r>
              <a:rPr lang="en-US" sz="1603" spc="-4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lasting</a:t>
            </a:r>
            <a:r>
              <a:rPr lang="en-US" sz="1603" spc="-5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a</a:t>
            </a:r>
            <a:r>
              <a:rPr lang="en-US" sz="1603" spc="-4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few</a:t>
            </a:r>
            <a:r>
              <a:rPr lang="en-US" sz="1603" spc="-35" dirty="0">
                <a:latin typeface="Arial"/>
                <a:cs typeface="Arial"/>
              </a:rPr>
              <a:t> </a:t>
            </a:r>
            <a:r>
              <a:rPr lang="en-US" sz="1603" spc="-10" dirty="0">
                <a:latin typeface="Arial"/>
                <a:cs typeface="Arial"/>
              </a:rPr>
              <a:t>days; </a:t>
            </a:r>
            <a:r>
              <a:rPr lang="en-US" sz="1603" dirty="0">
                <a:latin typeface="Arial"/>
                <a:cs typeface="Arial"/>
              </a:rPr>
              <a:t>generally</a:t>
            </a:r>
            <a:r>
              <a:rPr lang="en-US" sz="1603" spc="-6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resulting</a:t>
            </a:r>
            <a:r>
              <a:rPr lang="en-US" sz="1603" spc="-6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in</a:t>
            </a:r>
            <a:r>
              <a:rPr lang="en-US" sz="1603" spc="-7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releases</a:t>
            </a:r>
            <a:r>
              <a:rPr lang="en-US" sz="1603" spc="-5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of</a:t>
            </a:r>
            <a:r>
              <a:rPr lang="en-US" sz="1603" spc="-4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untreated</a:t>
            </a:r>
            <a:r>
              <a:rPr lang="en-US" sz="1603" spc="-35" dirty="0">
                <a:latin typeface="Arial"/>
                <a:cs typeface="Arial"/>
              </a:rPr>
              <a:t> </a:t>
            </a:r>
            <a:r>
              <a:rPr lang="en-US" sz="1603" spc="-10" dirty="0">
                <a:latin typeface="Arial"/>
                <a:cs typeface="Arial"/>
              </a:rPr>
              <a:t>wastewater</a:t>
            </a:r>
            <a:endParaRPr lang="en-US" sz="1603" dirty="0">
              <a:latin typeface="Arial"/>
              <a:cs typeface="Arial"/>
            </a:endParaRPr>
          </a:p>
          <a:p>
            <a:pPr marL="757086" lvl="1" indent="-286929">
              <a:lnSpc>
                <a:spcPct val="100000"/>
              </a:lnSpc>
              <a:spcBef>
                <a:spcPts val="546"/>
              </a:spcBef>
              <a:buChar char="–"/>
              <a:tabLst>
                <a:tab pos="757086" algn="l"/>
                <a:tab pos="757722" algn="l"/>
              </a:tabLst>
            </a:pPr>
            <a:r>
              <a:rPr lang="en-US" sz="1403" dirty="0">
                <a:latin typeface="Arial"/>
                <a:cs typeface="Arial"/>
              </a:rPr>
              <a:t>Releases</a:t>
            </a:r>
            <a:r>
              <a:rPr lang="en-US" sz="1403" spc="-40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occur</a:t>
            </a:r>
            <a:r>
              <a:rPr lang="en-US" sz="1403" spc="-55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for</a:t>
            </a:r>
            <a:r>
              <a:rPr lang="en-US" sz="1403" spc="-35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health</a:t>
            </a:r>
            <a:r>
              <a:rPr lang="en-US" sz="1403" spc="-50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and</a:t>
            </a:r>
            <a:r>
              <a:rPr lang="en-US" sz="1403" spc="-35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safety</a:t>
            </a:r>
            <a:r>
              <a:rPr lang="en-US" sz="1403" spc="-50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of</a:t>
            </a:r>
            <a:r>
              <a:rPr lang="en-US" sz="1403" spc="-30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workers,</a:t>
            </a:r>
            <a:r>
              <a:rPr lang="en-US" sz="1403" spc="-40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to</a:t>
            </a:r>
            <a:r>
              <a:rPr lang="en-US" sz="1403" spc="-35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prevent</a:t>
            </a:r>
            <a:r>
              <a:rPr lang="en-US" sz="1403" spc="-25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breakages,</a:t>
            </a:r>
            <a:r>
              <a:rPr lang="en-US" sz="1403" spc="-60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or</a:t>
            </a:r>
            <a:r>
              <a:rPr lang="en-US" sz="1403" spc="-25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sewage</a:t>
            </a:r>
            <a:r>
              <a:rPr lang="en-US" sz="1403" spc="-35" dirty="0">
                <a:latin typeface="Arial"/>
                <a:cs typeface="Arial"/>
              </a:rPr>
              <a:t> </a:t>
            </a:r>
            <a:r>
              <a:rPr lang="en-US" sz="1403" spc="-10" dirty="0">
                <a:latin typeface="Arial"/>
                <a:cs typeface="Arial"/>
              </a:rPr>
              <a:t>backups</a:t>
            </a:r>
            <a:endParaRPr lang="en-US" sz="1403" dirty="0">
              <a:latin typeface="Arial"/>
              <a:cs typeface="Arial"/>
            </a:endParaRPr>
          </a:p>
          <a:p>
            <a:pPr marL="355639" marR="364546" indent="-343552">
              <a:lnSpc>
                <a:spcPct val="120000"/>
              </a:lnSpc>
              <a:spcBef>
                <a:spcPts val="175"/>
              </a:spcBef>
              <a:buChar char="•"/>
              <a:tabLst>
                <a:tab pos="355639" algn="l"/>
                <a:tab pos="356276" algn="l"/>
              </a:tabLst>
            </a:pPr>
            <a:r>
              <a:rPr lang="en-US" sz="1603" dirty="0">
                <a:latin typeface="Arial"/>
                <a:cs typeface="Arial"/>
              </a:rPr>
              <a:t>Currently</a:t>
            </a:r>
            <a:r>
              <a:rPr lang="en-US" sz="1603" spc="-3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not</a:t>
            </a:r>
            <a:r>
              <a:rPr lang="en-US" sz="1603" spc="-3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authorized</a:t>
            </a:r>
            <a:r>
              <a:rPr lang="en-US" sz="1603" spc="-4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under</a:t>
            </a:r>
            <a:r>
              <a:rPr lang="en-US" sz="1603" spc="-2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the</a:t>
            </a:r>
            <a:r>
              <a:rPr lang="en-US" sz="1603" spc="-5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WSER</a:t>
            </a:r>
            <a:r>
              <a:rPr lang="en-US" sz="1603" spc="-5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and</a:t>
            </a:r>
            <a:r>
              <a:rPr lang="en-US" sz="1603" spc="-4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are</a:t>
            </a:r>
            <a:r>
              <a:rPr lang="en-US" sz="1603" spc="-3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subject</a:t>
            </a:r>
            <a:r>
              <a:rPr lang="en-US" sz="1603" spc="-5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to</a:t>
            </a:r>
            <a:r>
              <a:rPr lang="en-US" sz="1603" spc="-4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the</a:t>
            </a:r>
            <a:r>
              <a:rPr lang="en-US" sz="1603" spc="-3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pollution</a:t>
            </a:r>
            <a:r>
              <a:rPr lang="en-US" sz="1603" spc="-65" dirty="0">
                <a:latin typeface="Arial"/>
                <a:cs typeface="Arial"/>
              </a:rPr>
              <a:t> </a:t>
            </a:r>
            <a:r>
              <a:rPr lang="en-US" sz="1603" spc="-10" dirty="0">
                <a:latin typeface="Arial"/>
                <a:cs typeface="Arial"/>
              </a:rPr>
              <a:t>prevention </a:t>
            </a:r>
            <a:r>
              <a:rPr lang="en-US" sz="1603" dirty="0">
                <a:latin typeface="Arial"/>
                <a:cs typeface="Arial"/>
              </a:rPr>
              <a:t>provisions</a:t>
            </a:r>
            <a:r>
              <a:rPr lang="en-US" sz="1603" spc="-5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of</a:t>
            </a:r>
            <a:r>
              <a:rPr lang="en-US" sz="1603" spc="-2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the</a:t>
            </a:r>
            <a:r>
              <a:rPr lang="en-US" sz="1603" spc="-15" dirty="0">
                <a:latin typeface="Arial"/>
                <a:cs typeface="Arial"/>
              </a:rPr>
              <a:t> </a:t>
            </a:r>
            <a:r>
              <a:rPr lang="en-US" sz="1603" i="1" spc="-10" dirty="0">
                <a:latin typeface="Arial"/>
                <a:cs typeface="Arial"/>
              </a:rPr>
              <a:t>Fisheries</a:t>
            </a:r>
            <a:r>
              <a:rPr lang="en-US" sz="1603" i="1" spc="-95" dirty="0">
                <a:latin typeface="Arial"/>
                <a:cs typeface="Arial"/>
              </a:rPr>
              <a:t> </a:t>
            </a:r>
            <a:r>
              <a:rPr lang="en-US" sz="1603" i="1" spc="-25" dirty="0">
                <a:latin typeface="Arial"/>
                <a:cs typeface="Arial"/>
              </a:rPr>
              <a:t>Act</a:t>
            </a:r>
            <a:endParaRPr lang="en-US" sz="1603" dirty="0">
              <a:latin typeface="Arial"/>
              <a:cs typeface="Arial"/>
            </a:endParaRPr>
          </a:p>
          <a:p>
            <a:pPr marL="757086" lvl="1" indent="-286929">
              <a:lnSpc>
                <a:spcPct val="100000"/>
              </a:lnSpc>
              <a:spcBef>
                <a:spcPts val="701"/>
              </a:spcBef>
              <a:buChar char="–"/>
              <a:tabLst>
                <a:tab pos="757086" algn="l"/>
                <a:tab pos="757722" algn="l"/>
              </a:tabLst>
            </a:pPr>
            <a:r>
              <a:rPr lang="en-US" sz="1403" dirty="0">
                <a:latin typeface="Arial"/>
                <a:cs typeface="Arial"/>
              </a:rPr>
              <a:t>Likely</a:t>
            </a:r>
            <a:r>
              <a:rPr lang="en-US" sz="1403" spc="-45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that</a:t>
            </a:r>
            <a:r>
              <a:rPr lang="en-US" sz="1403" spc="-35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ECCC</a:t>
            </a:r>
            <a:r>
              <a:rPr lang="en-US" sz="1403" spc="-5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is</a:t>
            </a:r>
            <a:r>
              <a:rPr lang="en-US" sz="1403" spc="-25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not</a:t>
            </a:r>
            <a:r>
              <a:rPr lang="en-US" sz="1403" spc="-25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notified</a:t>
            </a:r>
            <a:r>
              <a:rPr lang="en-US" sz="1403" spc="-40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of</a:t>
            </a:r>
            <a:r>
              <a:rPr lang="en-US" sz="1403" spc="-25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all</a:t>
            </a:r>
            <a:r>
              <a:rPr lang="en-US" sz="1403" spc="-20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events</a:t>
            </a:r>
            <a:r>
              <a:rPr lang="en-US" sz="1403" spc="-20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(10-20</a:t>
            </a:r>
            <a:r>
              <a:rPr lang="en-US" sz="1403" spc="-55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releases</a:t>
            </a:r>
            <a:r>
              <a:rPr lang="en-US" sz="1403" spc="-45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are</a:t>
            </a:r>
            <a:r>
              <a:rPr lang="en-US" sz="1403" spc="-30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reported</a:t>
            </a:r>
            <a:r>
              <a:rPr lang="en-US" sz="1403" spc="-60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yearly</a:t>
            </a:r>
            <a:r>
              <a:rPr lang="en-US" sz="1403" spc="-10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on</a:t>
            </a:r>
            <a:r>
              <a:rPr lang="en-US" sz="1403" spc="-30" dirty="0">
                <a:latin typeface="Arial"/>
                <a:cs typeface="Arial"/>
              </a:rPr>
              <a:t> </a:t>
            </a:r>
            <a:r>
              <a:rPr lang="en-US" sz="1403" spc="-10" dirty="0">
                <a:latin typeface="Arial"/>
                <a:cs typeface="Arial"/>
              </a:rPr>
              <a:t>average)</a:t>
            </a:r>
            <a:endParaRPr lang="en-US" sz="1403" dirty="0">
              <a:latin typeface="Arial"/>
              <a:cs typeface="Arial"/>
            </a:endParaRPr>
          </a:p>
          <a:p>
            <a:pPr marL="757086" lvl="1" indent="-286929">
              <a:lnSpc>
                <a:spcPct val="100000"/>
              </a:lnSpc>
              <a:spcBef>
                <a:spcPts val="977"/>
              </a:spcBef>
              <a:buChar char="–"/>
              <a:tabLst>
                <a:tab pos="757086" algn="l"/>
                <a:tab pos="757722" algn="l"/>
              </a:tabLst>
            </a:pPr>
            <a:r>
              <a:rPr lang="en-US" sz="1403" dirty="0">
                <a:latin typeface="Arial"/>
                <a:cs typeface="Arial"/>
              </a:rPr>
              <a:t>Planned</a:t>
            </a:r>
            <a:r>
              <a:rPr lang="en-US" sz="1403" spc="-55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discharges</a:t>
            </a:r>
            <a:r>
              <a:rPr lang="en-US" sz="1403" spc="-70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from</a:t>
            </a:r>
            <a:r>
              <a:rPr lang="en-US" sz="1403" spc="-45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sewer</a:t>
            </a:r>
            <a:r>
              <a:rPr lang="en-US" sz="1403" spc="-40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systems</a:t>
            </a:r>
            <a:r>
              <a:rPr lang="en-US" sz="1403" spc="-35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are</a:t>
            </a:r>
            <a:r>
              <a:rPr lang="en-US" sz="1403" spc="-40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allowed</a:t>
            </a:r>
            <a:r>
              <a:rPr lang="en-US" sz="1403" spc="-25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under</a:t>
            </a:r>
            <a:r>
              <a:rPr lang="en-US" sz="1403" spc="-55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some</a:t>
            </a:r>
            <a:r>
              <a:rPr lang="en-US" sz="1403" spc="-40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provincial</a:t>
            </a:r>
            <a:r>
              <a:rPr lang="en-US" sz="1403" spc="-35" dirty="0">
                <a:latin typeface="Arial"/>
                <a:cs typeface="Arial"/>
              </a:rPr>
              <a:t> </a:t>
            </a:r>
            <a:r>
              <a:rPr lang="en-US" sz="1403" spc="-10" dirty="0">
                <a:latin typeface="Arial"/>
                <a:cs typeface="Arial"/>
              </a:rPr>
              <a:t>regimes</a:t>
            </a:r>
            <a:endParaRPr lang="en-US" sz="1403" dirty="0">
              <a:latin typeface="Arial"/>
              <a:cs typeface="Arial"/>
            </a:endParaRPr>
          </a:p>
          <a:p>
            <a:pPr marL="757086" lvl="1" indent="-286929">
              <a:lnSpc>
                <a:spcPct val="100000"/>
              </a:lnSpc>
              <a:spcBef>
                <a:spcPts val="971"/>
              </a:spcBef>
              <a:buChar char="–"/>
              <a:tabLst>
                <a:tab pos="757086" algn="l"/>
                <a:tab pos="757722" algn="l"/>
              </a:tabLst>
            </a:pPr>
            <a:r>
              <a:rPr lang="en-US" sz="1403" dirty="0">
                <a:latin typeface="Arial"/>
                <a:cs typeface="Arial"/>
              </a:rPr>
              <a:t>Many</a:t>
            </a:r>
            <a:r>
              <a:rPr lang="en-US" sz="1403" spc="-30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of</a:t>
            </a:r>
            <a:r>
              <a:rPr lang="en-US" sz="1403" spc="-25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the</a:t>
            </a:r>
            <a:r>
              <a:rPr lang="en-US" sz="1403" spc="-25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actions</a:t>
            </a:r>
            <a:r>
              <a:rPr lang="en-US" sz="1403" spc="-50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that</a:t>
            </a:r>
            <a:r>
              <a:rPr lang="en-US" sz="1403" spc="-30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ECCC</a:t>
            </a:r>
            <a:r>
              <a:rPr lang="en-US" sz="1403" spc="-10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can</a:t>
            </a:r>
            <a:r>
              <a:rPr lang="en-US" sz="1403" spc="-30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take,</a:t>
            </a:r>
            <a:r>
              <a:rPr lang="en-US" sz="1403" spc="-40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will</a:t>
            </a:r>
            <a:r>
              <a:rPr lang="en-US" sz="1403" spc="10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occur</a:t>
            </a:r>
            <a:r>
              <a:rPr lang="en-US" sz="1403" spc="-40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after</a:t>
            </a:r>
            <a:r>
              <a:rPr lang="en-US" sz="1403" spc="-45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a</a:t>
            </a:r>
            <a:r>
              <a:rPr lang="en-US" sz="1403" spc="-20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release</a:t>
            </a:r>
            <a:r>
              <a:rPr lang="en-US" sz="1403" spc="-35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has</a:t>
            </a:r>
            <a:r>
              <a:rPr lang="en-US" sz="1403" spc="-25" dirty="0">
                <a:latin typeface="Arial"/>
                <a:cs typeface="Arial"/>
              </a:rPr>
              <a:t> </a:t>
            </a:r>
            <a:r>
              <a:rPr lang="en-US" sz="1403" dirty="0">
                <a:latin typeface="Arial"/>
                <a:cs typeface="Arial"/>
              </a:rPr>
              <a:t>already</a:t>
            </a:r>
            <a:r>
              <a:rPr lang="en-US" sz="1403" spc="-40" dirty="0">
                <a:latin typeface="Arial"/>
                <a:cs typeface="Arial"/>
              </a:rPr>
              <a:t> </a:t>
            </a:r>
            <a:r>
              <a:rPr lang="en-US" sz="1403" spc="-10" dirty="0">
                <a:latin typeface="Arial"/>
                <a:cs typeface="Arial"/>
              </a:rPr>
              <a:t>occurred</a:t>
            </a:r>
            <a:endParaRPr lang="en-US" sz="1403" dirty="0">
              <a:latin typeface="Arial"/>
              <a:cs typeface="Arial"/>
            </a:endParaRPr>
          </a:p>
          <a:p>
            <a:pPr marL="355639" marR="206767" indent="-343552">
              <a:lnSpc>
                <a:spcPct val="100000"/>
              </a:lnSpc>
              <a:spcBef>
                <a:spcPts val="871"/>
              </a:spcBef>
              <a:buChar char="•"/>
              <a:tabLst>
                <a:tab pos="355639" algn="l"/>
                <a:tab pos="356276" algn="l"/>
              </a:tabLst>
            </a:pPr>
            <a:r>
              <a:rPr lang="en-US" sz="1603" dirty="0">
                <a:latin typeface="Arial"/>
                <a:cs typeface="Arial"/>
              </a:rPr>
              <a:t>Concerns</a:t>
            </a:r>
            <a:r>
              <a:rPr lang="en-US" sz="1603" spc="-5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have</a:t>
            </a:r>
            <a:r>
              <a:rPr lang="en-US" sz="1603" spc="-6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been</a:t>
            </a:r>
            <a:r>
              <a:rPr lang="en-US" sz="1603" spc="-4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raised</a:t>
            </a:r>
            <a:r>
              <a:rPr lang="en-US" sz="1603" spc="-5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over</a:t>
            </a:r>
            <a:r>
              <a:rPr lang="en-US" sz="1603" spc="-5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absence</a:t>
            </a:r>
            <a:r>
              <a:rPr lang="en-US" sz="1603" spc="-6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of</a:t>
            </a:r>
            <a:r>
              <a:rPr lang="en-US" sz="1603" spc="-5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regulatory</a:t>
            </a:r>
            <a:r>
              <a:rPr lang="en-US" sz="1603" spc="-4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mechanism</a:t>
            </a:r>
            <a:r>
              <a:rPr lang="en-US" sz="1603" spc="-5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to</a:t>
            </a:r>
            <a:r>
              <a:rPr lang="en-US" sz="1603" spc="-4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authorize</a:t>
            </a:r>
            <a:r>
              <a:rPr lang="en-US" sz="1603" spc="-55" dirty="0">
                <a:latin typeface="Arial"/>
                <a:cs typeface="Arial"/>
              </a:rPr>
              <a:t> </a:t>
            </a:r>
            <a:r>
              <a:rPr lang="en-US" sz="1603" spc="-10" dirty="0">
                <a:latin typeface="Arial"/>
                <a:cs typeface="Arial"/>
              </a:rPr>
              <a:t>under </a:t>
            </a:r>
            <a:r>
              <a:rPr lang="en-US" sz="1603" dirty="0">
                <a:latin typeface="Arial"/>
                <a:cs typeface="Arial"/>
              </a:rPr>
              <a:t>federal</a:t>
            </a:r>
            <a:r>
              <a:rPr lang="en-US" sz="1603" spc="-6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regime,</a:t>
            </a:r>
            <a:r>
              <a:rPr lang="en-US" sz="1603" spc="-6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provide</a:t>
            </a:r>
            <a:r>
              <a:rPr lang="en-US" sz="1603" spc="-7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sufficient</a:t>
            </a:r>
            <a:r>
              <a:rPr lang="en-US" sz="1603" spc="-8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oversight,</a:t>
            </a:r>
            <a:r>
              <a:rPr lang="en-US" sz="1603" spc="-6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and</a:t>
            </a:r>
            <a:r>
              <a:rPr lang="en-US" sz="1603" spc="-7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ensure</a:t>
            </a:r>
            <a:r>
              <a:rPr lang="en-US" sz="1603" spc="-6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appropriate</a:t>
            </a:r>
            <a:r>
              <a:rPr lang="en-US" sz="1603" spc="-65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notification</a:t>
            </a:r>
            <a:r>
              <a:rPr lang="en-US" sz="1603" spc="-85" dirty="0">
                <a:latin typeface="Arial"/>
                <a:cs typeface="Arial"/>
              </a:rPr>
              <a:t> </a:t>
            </a:r>
            <a:r>
              <a:rPr lang="en-US" sz="1603" spc="-25" dirty="0">
                <a:latin typeface="Arial"/>
                <a:cs typeface="Arial"/>
              </a:rPr>
              <a:t>and </a:t>
            </a:r>
            <a:r>
              <a:rPr lang="en-US" sz="1603" dirty="0">
                <a:latin typeface="Arial"/>
                <a:cs typeface="Arial"/>
              </a:rPr>
              <a:t>engagement</a:t>
            </a:r>
            <a:r>
              <a:rPr lang="en-US" sz="1603" spc="-6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to</a:t>
            </a:r>
            <a:r>
              <a:rPr lang="en-US" sz="1603" spc="-50" dirty="0">
                <a:latin typeface="Arial"/>
                <a:cs typeface="Arial"/>
              </a:rPr>
              <a:t> </a:t>
            </a:r>
            <a:r>
              <a:rPr lang="en-US" sz="1603" dirty="0">
                <a:latin typeface="Arial"/>
                <a:cs typeface="Arial"/>
              </a:rPr>
              <a:t>impacted</a:t>
            </a:r>
            <a:r>
              <a:rPr lang="en-US" sz="1603" spc="-65" dirty="0">
                <a:latin typeface="Arial"/>
                <a:cs typeface="Arial"/>
              </a:rPr>
              <a:t> </a:t>
            </a:r>
            <a:r>
              <a:rPr lang="en-US" sz="1603" spc="-10" dirty="0">
                <a:latin typeface="Arial"/>
                <a:cs typeface="Arial"/>
              </a:rPr>
              <a:t>communities</a:t>
            </a:r>
            <a:endParaRPr lang="en-US" sz="1603" dirty="0">
              <a:latin typeface="Arial"/>
              <a:cs typeface="Arial"/>
            </a:endParaRPr>
          </a:p>
          <a:p>
            <a:pPr algn="l"/>
            <a:endParaRPr lang="en-C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2977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8F9D0-BF45-4C8A-B4A6-86CC14672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Proposed Amendments on Planned Releases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C74A2A-44BF-44D5-86B5-2EB7D9F50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B71B-563B-CB48-AD31-D4E4B0B64B93}" type="slidenum">
              <a:rPr lang="en-CA" smtClean="0"/>
              <a:t>31</a:t>
            </a:fld>
            <a:endParaRPr lang="en-CA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02C968A3-FE39-9DDE-B027-63D3B010E292}"/>
              </a:ext>
            </a:extLst>
          </p:cNvPr>
          <p:cNvSpPr txBox="1"/>
          <p:nvPr/>
        </p:nvSpPr>
        <p:spPr>
          <a:xfrm>
            <a:off x="1536686" y="1746830"/>
            <a:ext cx="8244868" cy="884365"/>
          </a:xfrm>
          <a:prstGeom prst="rect">
            <a:avLst/>
          </a:prstGeom>
          <a:ln w="25779">
            <a:solidFill>
              <a:srgbClr val="006500"/>
            </a:solidFill>
          </a:ln>
        </p:spPr>
        <p:txBody>
          <a:bodyPr vert="horz" wrap="square" lIns="0" tIns="216301" rIns="0" bIns="0" rtlCol="0">
            <a:spAutoFit/>
          </a:bodyPr>
          <a:lstStyle/>
          <a:p>
            <a:pPr marL="297108" marR="292655" indent="1909" algn="ctr">
              <a:lnSpc>
                <a:spcPct val="80000"/>
              </a:lnSpc>
              <a:spcBef>
                <a:spcPts val="1703"/>
              </a:spcBef>
            </a:pPr>
            <a:r>
              <a:rPr sz="1803" b="1" dirty="0">
                <a:solidFill>
                  <a:srgbClr val="538235"/>
                </a:solidFill>
                <a:latin typeface="Arial"/>
                <a:cs typeface="Arial"/>
              </a:rPr>
              <a:t>Expand</a:t>
            </a:r>
            <a:r>
              <a:rPr sz="1803" b="1" spc="-25" dirty="0">
                <a:solidFill>
                  <a:srgbClr val="538235"/>
                </a:solidFill>
                <a:latin typeface="Arial"/>
                <a:cs typeface="Arial"/>
              </a:rPr>
              <a:t> </a:t>
            </a:r>
            <a:r>
              <a:rPr sz="1803" b="1" dirty="0">
                <a:solidFill>
                  <a:srgbClr val="538235"/>
                </a:solidFill>
                <a:latin typeface="Arial"/>
                <a:cs typeface="Arial"/>
              </a:rPr>
              <a:t>the</a:t>
            </a:r>
            <a:r>
              <a:rPr sz="1803" b="1" spc="-20" dirty="0">
                <a:solidFill>
                  <a:srgbClr val="538235"/>
                </a:solidFill>
                <a:latin typeface="Arial"/>
                <a:cs typeface="Arial"/>
              </a:rPr>
              <a:t> </a:t>
            </a:r>
            <a:r>
              <a:rPr sz="1803" b="1" dirty="0">
                <a:solidFill>
                  <a:srgbClr val="538235"/>
                </a:solidFill>
                <a:latin typeface="Arial"/>
                <a:cs typeface="Arial"/>
              </a:rPr>
              <a:t>scope</a:t>
            </a:r>
            <a:r>
              <a:rPr sz="1803" b="1" spc="-20" dirty="0">
                <a:solidFill>
                  <a:srgbClr val="538235"/>
                </a:solidFill>
                <a:latin typeface="Arial"/>
                <a:cs typeface="Arial"/>
              </a:rPr>
              <a:t> </a:t>
            </a:r>
            <a:r>
              <a:rPr sz="1803" b="1" dirty="0">
                <a:solidFill>
                  <a:srgbClr val="538235"/>
                </a:solidFill>
                <a:latin typeface="Arial"/>
                <a:cs typeface="Arial"/>
              </a:rPr>
              <a:t>of</a:t>
            </a:r>
            <a:r>
              <a:rPr sz="1803" b="1" spc="-25" dirty="0">
                <a:solidFill>
                  <a:srgbClr val="538235"/>
                </a:solidFill>
                <a:latin typeface="Arial"/>
                <a:cs typeface="Arial"/>
              </a:rPr>
              <a:t> </a:t>
            </a:r>
            <a:r>
              <a:rPr sz="1803" b="1" dirty="0">
                <a:solidFill>
                  <a:srgbClr val="538235"/>
                </a:solidFill>
                <a:latin typeface="Arial"/>
                <a:cs typeface="Arial"/>
              </a:rPr>
              <a:t>current provisions</a:t>
            </a:r>
            <a:r>
              <a:rPr sz="1803" b="1" spc="5" dirty="0">
                <a:solidFill>
                  <a:srgbClr val="538235"/>
                </a:solidFill>
                <a:latin typeface="Arial"/>
                <a:cs typeface="Arial"/>
              </a:rPr>
              <a:t> </a:t>
            </a:r>
            <a:r>
              <a:rPr sz="1803" b="1" dirty="0">
                <a:solidFill>
                  <a:srgbClr val="538235"/>
                </a:solidFill>
                <a:latin typeface="Arial"/>
                <a:cs typeface="Arial"/>
              </a:rPr>
              <a:t>to</a:t>
            </a:r>
            <a:r>
              <a:rPr sz="1803" b="1" spc="-20" dirty="0">
                <a:solidFill>
                  <a:srgbClr val="538235"/>
                </a:solidFill>
                <a:latin typeface="Arial"/>
                <a:cs typeface="Arial"/>
              </a:rPr>
              <a:t> </a:t>
            </a:r>
            <a:r>
              <a:rPr sz="1803" b="1" dirty="0">
                <a:solidFill>
                  <a:srgbClr val="538235"/>
                </a:solidFill>
                <a:latin typeface="Arial"/>
                <a:cs typeface="Arial"/>
              </a:rPr>
              <a:t>allow</a:t>
            </a:r>
            <a:r>
              <a:rPr sz="1803" b="1" spc="-10" dirty="0">
                <a:solidFill>
                  <a:srgbClr val="538235"/>
                </a:solidFill>
                <a:latin typeface="Arial"/>
                <a:cs typeface="Arial"/>
              </a:rPr>
              <a:t> </a:t>
            </a:r>
            <a:r>
              <a:rPr sz="1803" b="1" dirty="0">
                <a:solidFill>
                  <a:srgbClr val="538235"/>
                </a:solidFill>
                <a:latin typeface="Arial"/>
                <a:cs typeface="Arial"/>
              </a:rPr>
              <a:t>temporary</a:t>
            </a:r>
            <a:r>
              <a:rPr sz="1803" b="1" spc="-10" dirty="0">
                <a:solidFill>
                  <a:srgbClr val="538235"/>
                </a:solidFill>
                <a:latin typeface="Arial"/>
                <a:cs typeface="Arial"/>
              </a:rPr>
              <a:t> bypass </a:t>
            </a:r>
            <a:r>
              <a:rPr sz="1803" b="1" dirty="0">
                <a:solidFill>
                  <a:srgbClr val="538235"/>
                </a:solidFill>
                <a:latin typeface="Arial"/>
                <a:cs typeface="Arial"/>
              </a:rPr>
              <a:t>authorizations</a:t>
            </a:r>
            <a:r>
              <a:rPr sz="1803" b="1" spc="-30" dirty="0">
                <a:solidFill>
                  <a:srgbClr val="538235"/>
                </a:solidFill>
                <a:latin typeface="Arial"/>
                <a:cs typeface="Arial"/>
              </a:rPr>
              <a:t> </a:t>
            </a:r>
            <a:r>
              <a:rPr sz="1803" b="1" dirty="0">
                <a:solidFill>
                  <a:srgbClr val="538235"/>
                </a:solidFill>
                <a:latin typeface="Arial"/>
                <a:cs typeface="Arial"/>
              </a:rPr>
              <a:t>for</a:t>
            </a:r>
            <a:r>
              <a:rPr sz="1803" b="1" spc="-20" dirty="0">
                <a:solidFill>
                  <a:srgbClr val="538235"/>
                </a:solidFill>
                <a:latin typeface="Arial"/>
                <a:cs typeface="Arial"/>
              </a:rPr>
              <a:t> </a:t>
            </a:r>
            <a:r>
              <a:rPr sz="1803" b="1" u="sng" dirty="0">
                <a:solidFill>
                  <a:srgbClr val="538235"/>
                </a:solidFill>
                <a:uFill>
                  <a:solidFill>
                    <a:srgbClr val="538235"/>
                  </a:solidFill>
                </a:uFill>
                <a:latin typeface="Arial"/>
                <a:cs typeface="Arial"/>
              </a:rPr>
              <a:t>all</a:t>
            </a:r>
            <a:r>
              <a:rPr sz="1803" b="1" dirty="0">
                <a:solidFill>
                  <a:srgbClr val="538235"/>
                </a:solidFill>
                <a:latin typeface="Arial"/>
                <a:cs typeface="Arial"/>
              </a:rPr>
              <a:t> planned</a:t>
            </a:r>
            <a:r>
              <a:rPr sz="1803" b="1" spc="-25" dirty="0">
                <a:solidFill>
                  <a:srgbClr val="538235"/>
                </a:solidFill>
                <a:latin typeface="Arial"/>
                <a:cs typeface="Arial"/>
              </a:rPr>
              <a:t> </a:t>
            </a:r>
            <a:r>
              <a:rPr sz="1803" b="1" dirty="0">
                <a:solidFill>
                  <a:srgbClr val="538235"/>
                </a:solidFill>
                <a:latin typeface="Arial"/>
                <a:cs typeface="Arial"/>
              </a:rPr>
              <a:t>releases</a:t>
            </a:r>
            <a:r>
              <a:rPr sz="1803" b="1" spc="15" dirty="0">
                <a:solidFill>
                  <a:srgbClr val="538235"/>
                </a:solidFill>
                <a:latin typeface="Arial"/>
                <a:cs typeface="Arial"/>
              </a:rPr>
              <a:t> </a:t>
            </a:r>
            <a:r>
              <a:rPr sz="1803" b="1" dirty="0">
                <a:solidFill>
                  <a:srgbClr val="538235"/>
                </a:solidFill>
                <a:latin typeface="Arial"/>
                <a:cs typeface="Arial"/>
              </a:rPr>
              <a:t>of</a:t>
            </a:r>
            <a:r>
              <a:rPr sz="1803" b="1" spc="-15" dirty="0">
                <a:solidFill>
                  <a:srgbClr val="538235"/>
                </a:solidFill>
                <a:latin typeface="Arial"/>
                <a:cs typeface="Arial"/>
              </a:rPr>
              <a:t> </a:t>
            </a:r>
            <a:r>
              <a:rPr sz="1803" b="1" dirty="0">
                <a:solidFill>
                  <a:srgbClr val="538235"/>
                </a:solidFill>
                <a:latin typeface="Arial"/>
                <a:cs typeface="Arial"/>
              </a:rPr>
              <a:t>wastewater</a:t>
            </a:r>
            <a:r>
              <a:rPr sz="1803" b="1" spc="-45" dirty="0">
                <a:solidFill>
                  <a:srgbClr val="538235"/>
                </a:solidFill>
                <a:latin typeface="Arial"/>
                <a:cs typeface="Arial"/>
              </a:rPr>
              <a:t> </a:t>
            </a:r>
            <a:r>
              <a:rPr sz="1803" b="1" dirty="0">
                <a:solidFill>
                  <a:srgbClr val="538235"/>
                </a:solidFill>
                <a:latin typeface="Arial"/>
                <a:cs typeface="Arial"/>
              </a:rPr>
              <a:t>for</a:t>
            </a:r>
            <a:r>
              <a:rPr sz="1803" b="1" spc="-5" dirty="0">
                <a:solidFill>
                  <a:srgbClr val="538235"/>
                </a:solidFill>
                <a:latin typeface="Arial"/>
                <a:cs typeface="Arial"/>
              </a:rPr>
              <a:t> </a:t>
            </a:r>
            <a:r>
              <a:rPr sz="1803" b="1" spc="-10" dirty="0">
                <a:solidFill>
                  <a:srgbClr val="538235"/>
                </a:solidFill>
                <a:latin typeface="Arial"/>
                <a:cs typeface="Arial"/>
              </a:rPr>
              <a:t>maintenance, </a:t>
            </a:r>
            <a:r>
              <a:rPr sz="1803" b="1" dirty="0">
                <a:solidFill>
                  <a:srgbClr val="538235"/>
                </a:solidFill>
                <a:latin typeface="Arial"/>
                <a:cs typeface="Arial"/>
              </a:rPr>
              <a:t>repairs,</a:t>
            </a:r>
            <a:r>
              <a:rPr sz="1803" b="1" spc="-15" dirty="0">
                <a:solidFill>
                  <a:srgbClr val="538235"/>
                </a:solidFill>
                <a:latin typeface="Arial"/>
                <a:cs typeface="Arial"/>
              </a:rPr>
              <a:t> </a:t>
            </a:r>
            <a:r>
              <a:rPr sz="1803" b="1" dirty="0">
                <a:solidFill>
                  <a:srgbClr val="538235"/>
                </a:solidFill>
                <a:latin typeface="Arial"/>
                <a:cs typeface="Arial"/>
              </a:rPr>
              <a:t>and/or</a:t>
            </a:r>
            <a:r>
              <a:rPr sz="1803" b="1" spc="-25" dirty="0">
                <a:solidFill>
                  <a:srgbClr val="538235"/>
                </a:solidFill>
                <a:latin typeface="Arial"/>
                <a:cs typeface="Arial"/>
              </a:rPr>
              <a:t> </a:t>
            </a:r>
            <a:r>
              <a:rPr sz="1803" b="1" spc="-10" dirty="0">
                <a:solidFill>
                  <a:srgbClr val="538235"/>
                </a:solidFill>
                <a:latin typeface="Arial"/>
                <a:cs typeface="Arial"/>
              </a:rPr>
              <a:t>upgrades</a:t>
            </a:r>
            <a:endParaRPr sz="1803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5B6E86-511C-41D8-FF12-E36086478CF3}"/>
              </a:ext>
            </a:extLst>
          </p:cNvPr>
          <p:cNvSpPr txBox="1"/>
          <p:nvPr/>
        </p:nvSpPr>
        <p:spPr>
          <a:xfrm>
            <a:off x="924560" y="2936240"/>
            <a:ext cx="10210800" cy="3025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6276" marR="5090" indent="-343552">
              <a:lnSpc>
                <a:spcPct val="80000"/>
              </a:lnSpc>
              <a:spcBef>
                <a:spcPts val="531"/>
              </a:spcBef>
              <a:buChar char="•"/>
              <a:tabLst>
                <a:tab pos="355639" algn="l"/>
                <a:tab pos="356276" algn="l"/>
              </a:tabLst>
            </a:pPr>
            <a:r>
              <a:rPr lang="en-US" sz="1803" dirty="0">
                <a:latin typeface="Arial"/>
                <a:cs typeface="Arial"/>
              </a:rPr>
              <a:t>Set</a:t>
            </a:r>
            <a:r>
              <a:rPr lang="en-US" sz="1803" spc="-25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clear</a:t>
            </a:r>
            <a:r>
              <a:rPr lang="en-US" sz="1803" spc="-15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conditions</a:t>
            </a:r>
            <a:r>
              <a:rPr lang="en-US" sz="1803" spc="5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to</a:t>
            </a:r>
            <a:r>
              <a:rPr lang="en-US" sz="1803" spc="-20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ensure</a:t>
            </a:r>
            <a:r>
              <a:rPr lang="en-US" sz="1803" spc="-5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transparency</a:t>
            </a:r>
            <a:r>
              <a:rPr lang="en-US" sz="1803" spc="-5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and</a:t>
            </a:r>
            <a:r>
              <a:rPr lang="en-US" sz="1803" spc="-10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reduce</a:t>
            </a:r>
            <a:r>
              <a:rPr lang="en-US" sz="1803" spc="-10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the</a:t>
            </a:r>
            <a:r>
              <a:rPr lang="en-US" sz="1803" spc="-20" dirty="0">
                <a:latin typeface="Arial"/>
                <a:cs typeface="Arial"/>
              </a:rPr>
              <a:t> </a:t>
            </a:r>
            <a:r>
              <a:rPr lang="en-US" sz="1803" spc="-10" dirty="0">
                <a:latin typeface="Arial"/>
                <a:cs typeface="Arial"/>
              </a:rPr>
              <a:t>environmental </a:t>
            </a:r>
            <a:r>
              <a:rPr lang="en-US" sz="1803" dirty="0">
                <a:latin typeface="Arial"/>
                <a:cs typeface="Arial"/>
              </a:rPr>
              <a:t>and</a:t>
            </a:r>
            <a:r>
              <a:rPr lang="en-US" sz="1803" spc="-25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social</a:t>
            </a:r>
            <a:r>
              <a:rPr lang="en-US" sz="1803" spc="-10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impacts</a:t>
            </a:r>
            <a:r>
              <a:rPr lang="en-US" sz="1803" spc="-15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of</a:t>
            </a:r>
            <a:r>
              <a:rPr lang="en-US" sz="1803" spc="-15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these</a:t>
            </a:r>
            <a:r>
              <a:rPr lang="en-US" sz="1803" spc="-20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planned releases, such</a:t>
            </a:r>
            <a:r>
              <a:rPr lang="en-US" sz="1803" spc="-25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as</a:t>
            </a:r>
            <a:r>
              <a:rPr lang="en-US" sz="1803" spc="-15" dirty="0">
                <a:latin typeface="Arial"/>
                <a:cs typeface="Arial"/>
              </a:rPr>
              <a:t> </a:t>
            </a:r>
            <a:r>
              <a:rPr lang="en-US" sz="1803" spc="-50" dirty="0">
                <a:latin typeface="Arial"/>
                <a:cs typeface="Arial"/>
              </a:rPr>
              <a:t>:</a:t>
            </a:r>
            <a:endParaRPr lang="en-US" sz="1803" dirty="0">
              <a:latin typeface="Arial"/>
              <a:cs typeface="Arial"/>
            </a:endParaRPr>
          </a:p>
          <a:p>
            <a:pPr marL="2532102" lvl="1" indent="-229034">
              <a:lnSpc>
                <a:spcPts val="2164"/>
              </a:lnSpc>
              <a:spcBef>
                <a:spcPts val="1468"/>
              </a:spcBef>
              <a:buChar char="•"/>
              <a:tabLst>
                <a:tab pos="2531466" algn="l"/>
                <a:tab pos="2532102" algn="l"/>
              </a:tabLst>
            </a:pPr>
            <a:r>
              <a:rPr lang="en-US" sz="1803" dirty="0">
                <a:latin typeface="Arial"/>
                <a:cs typeface="Arial"/>
              </a:rPr>
              <a:t>Notification</a:t>
            </a:r>
            <a:r>
              <a:rPr lang="en-US" sz="1803" spc="-55" dirty="0">
                <a:latin typeface="Arial"/>
                <a:cs typeface="Arial"/>
              </a:rPr>
              <a:t> </a:t>
            </a:r>
            <a:r>
              <a:rPr lang="en-US" sz="1803" spc="-10" dirty="0">
                <a:latin typeface="Arial"/>
                <a:cs typeface="Arial"/>
              </a:rPr>
              <a:t>provisions</a:t>
            </a:r>
            <a:endParaRPr lang="en-US" sz="1803" dirty="0">
              <a:latin typeface="Arial"/>
              <a:cs typeface="Arial"/>
            </a:endParaRPr>
          </a:p>
          <a:p>
            <a:pPr marL="2532102" lvl="1" indent="-229034">
              <a:lnSpc>
                <a:spcPct val="100000"/>
              </a:lnSpc>
              <a:buChar char="•"/>
              <a:tabLst>
                <a:tab pos="2531466" algn="l"/>
                <a:tab pos="2532102" algn="l"/>
              </a:tabLst>
            </a:pPr>
            <a:r>
              <a:rPr lang="en-US" sz="1803" dirty="0">
                <a:latin typeface="Arial"/>
                <a:cs typeface="Arial"/>
              </a:rPr>
              <a:t>Mitigation</a:t>
            </a:r>
            <a:r>
              <a:rPr lang="en-US" sz="1803" spc="-25" dirty="0">
                <a:latin typeface="Arial"/>
                <a:cs typeface="Arial"/>
              </a:rPr>
              <a:t> </a:t>
            </a:r>
            <a:r>
              <a:rPr lang="en-US" sz="1803" spc="-10" dirty="0">
                <a:latin typeface="Arial"/>
                <a:cs typeface="Arial"/>
              </a:rPr>
              <a:t>measures</a:t>
            </a:r>
            <a:endParaRPr lang="en-US" sz="1803" dirty="0">
              <a:latin typeface="Arial"/>
              <a:cs typeface="Arial"/>
            </a:endParaRPr>
          </a:p>
          <a:p>
            <a:pPr marL="2532102" lvl="1" indent="-229034">
              <a:lnSpc>
                <a:spcPts val="2164"/>
              </a:lnSpc>
              <a:buChar char="•"/>
              <a:tabLst>
                <a:tab pos="2531466" algn="l"/>
                <a:tab pos="2532102" algn="l"/>
              </a:tabLst>
            </a:pPr>
            <a:r>
              <a:rPr lang="en-US" sz="1803" dirty="0">
                <a:latin typeface="Arial"/>
                <a:cs typeface="Arial"/>
              </a:rPr>
              <a:t>Enhanced</a:t>
            </a:r>
            <a:r>
              <a:rPr lang="en-US" sz="1803" spc="-20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monitoring</a:t>
            </a:r>
            <a:r>
              <a:rPr lang="en-US" sz="1803" spc="-25" dirty="0">
                <a:latin typeface="Arial"/>
                <a:cs typeface="Arial"/>
              </a:rPr>
              <a:t> </a:t>
            </a:r>
            <a:r>
              <a:rPr lang="en-US" sz="1803" spc="-10" dirty="0">
                <a:latin typeface="Arial"/>
                <a:cs typeface="Arial"/>
              </a:rPr>
              <a:t>requirements</a:t>
            </a:r>
            <a:endParaRPr lang="en-US" sz="1803" dirty="0">
              <a:latin typeface="Arial"/>
              <a:cs typeface="Arial"/>
            </a:endParaRPr>
          </a:p>
          <a:p>
            <a:pPr marL="2532102" lvl="1" indent="-229034">
              <a:lnSpc>
                <a:spcPct val="100000"/>
              </a:lnSpc>
              <a:buChar char="•"/>
              <a:tabLst>
                <a:tab pos="2531466" algn="l"/>
                <a:tab pos="2532102" algn="l"/>
              </a:tabLst>
            </a:pPr>
            <a:r>
              <a:rPr lang="en-US" sz="1803" dirty="0">
                <a:latin typeface="Arial"/>
                <a:cs typeface="Arial"/>
              </a:rPr>
              <a:t>Additional</a:t>
            </a:r>
            <a:r>
              <a:rPr lang="en-US" sz="1803" spc="-25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reporting</a:t>
            </a:r>
            <a:r>
              <a:rPr lang="en-US" sz="1803" spc="-25" dirty="0">
                <a:latin typeface="Arial"/>
                <a:cs typeface="Arial"/>
              </a:rPr>
              <a:t> </a:t>
            </a:r>
            <a:r>
              <a:rPr lang="en-US" sz="1803" spc="-10" dirty="0">
                <a:latin typeface="Arial"/>
                <a:cs typeface="Arial"/>
              </a:rPr>
              <a:t>requirements</a:t>
            </a:r>
            <a:endParaRPr lang="en-US" sz="1803" dirty="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lang="en-US" sz="1603" dirty="0">
              <a:latin typeface="Arial"/>
              <a:cs typeface="Arial"/>
            </a:endParaRPr>
          </a:p>
          <a:p>
            <a:pPr marL="356276" marR="104337" indent="-343552">
              <a:lnSpc>
                <a:spcPts val="1733"/>
              </a:lnSpc>
              <a:buChar char="•"/>
              <a:tabLst>
                <a:tab pos="355639" algn="l"/>
                <a:tab pos="356276" algn="l"/>
              </a:tabLst>
            </a:pPr>
            <a:r>
              <a:rPr lang="en-US" sz="1803" dirty="0">
                <a:latin typeface="Arial"/>
                <a:cs typeface="Arial"/>
              </a:rPr>
              <a:t>When</a:t>
            </a:r>
            <a:r>
              <a:rPr lang="en-US" sz="1803" spc="-40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amending</a:t>
            </a:r>
            <a:r>
              <a:rPr lang="en-US" sz="1803" spc="-10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the</a:t>
            </a:r>
            <a:r>
              <a:rPr lang="en-US" sz="1803" spc="-35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regulations,</a:t>
            </a:r>
            <a:r>
              <a:rPr lang="en-US" sz="1803" spc="-5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ECCC</a:t>
            </a:r>
            <a:r>
              <a:rPr lang="en-US" sz="1803" spc="-20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will</a:t>
            </a:r>
            <a:r>
              <a:rPr lang="en-US" sz="1803" spc="10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consider</a:t>
            </a:r>
            <a:r>
              <a:rPr lang="en-US" sz="1803" spc="-15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best</a:t>
            </a:r>
            <a:r>
              <a:rPr lang="en-US" sz="1803" spc="-25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practices</a:t>
            </a:r>
            <a:r>
              <a:rPr lang="en-US" sz="1803" spc="-20" dirty="0">
                <a:latin typeface="Arial"/>
                <a:cs typeface="Arial"/>
              </a:rPr>
              <a:t> </a:t>
            </a:r>
            <a:r>
              <a:rPr lang="en-US" sz="1803" spc="-25" dirty="0">
                <a:latin typeface="Arial"/>
                <a:cs typeface="Arial"/>
              </a:rPr>
              <a:t>and </a:t>
            </a:r>
            <a:r>
              <a:rPr lang="en-US" sz="1803" dirty="0">
                <a:latin typeface="Arial"/>
                <a:cs typeface="Arial"/>
              </a:rPr>
              <a:t>available</a:t>
            </a:r>
            <a:r>
              <a:rPr lang="en-US" sz="1803" spc="-20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solutions to</a:t>
            </a:r>
            <a:r>
              <a:rPr lang="en-US" sz="1803" spc="-40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avoid</a:t>
            </a:r>
            <a:r>
              <a:rPr lang="en-US" sz="1803" spc="-15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planned</a:t>
            </a:r>
            <a:r>
              <a:rPr lang="en-US" sz="1803" spc="-10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releases,</a:t>
            </a:r>
            <a:r>
              <a:rPr lang="en-US" sz="1803" spc="-10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reduce</a:t>
            </a:r>
            <a:r>
              <a:rPr lang="en-US" sz="1803" spc="-15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their</a:t>
            </a:r>
            <a:r>
              <a:rPr lang="en-US" sz="1803" spc="-10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frequency</a:t>
            </a:r>
            <a:r>
              <a:rPr lang="en-US" sz="1803" spc="-10" dirty="0">
                <a:latin typeface="Arial"/>
                <a:cs typeface="Arial"/>
              </a:rPr>
              <a:t> </a:t>
            </a:r>
            <a:r>
              <a:rPr lang="en-US" sz="1803" spc="-25" dirty="0">
                <a:latin typeface="Arial"/>
                <a:cs typeface="Arial"/>
              </a:rPr>
              <a:t>and </a:t>
            </a:r>
            <a:r>
              <a:rPr lang="en-US" sz="1803" dirty="0">
                <a:latin typeface="Arial"/>
                <a:cs typeface="Arial"/>
              </a:rPr>
              <a:t>duration,</a:t>
            </a:r>
            <a:r>
              <a:rPr lang="en-US" sz="1803" spc="-15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mitigate</a:t>
            </a:r>
            <a:r>
              <a:rPr lang="en-US" sz="1803" spc="-15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their</a:t>
            </a:r>
            <a:r>
              <a:rPr lang="en-US" sz="1803" spc="-20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effects</a:t>
            </a:r>
            <a:r>
              <a:rPr lang="en-US" sz="1803" spc="-15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and</a:t>
            </a:r>
            <a:r>
              <a:rPr lang="en-US" sz="1803" spc="-25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eliminate them</a:t>
            </a:r>
            <a:r>
              <a:rPr lang="en-US" sz="1803" spc="-10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in</a:t>
            </a:r>
            <a:r>
              <a:rPr lang="en-US" sz="1803" spc="-25" dirty="0">
                <a:latin typeface="Arial"/>
                <a:cs typeface="Arial"/>
              </a:rPr>
              <a:t> </a:t>
            </a:r>
            <a:r>
              <a:rPr lang="en-US" sz="1803" dirty="0">
                <a:latin typeface="Arial"/>
                <a:cs typeface="Arial"/>
              </a:rPr>
              <a:t>the</a:t>
            </a:r>
            <a:r>
              <a:rPr lang="en-US" sz="1803" spc="-20" dirty="0">
                <a:latin typeface="Arial"/>
                <a:cs typeface="Arial"/>
              </a:rPr>
              <a:t> </a:t>
            </a:r>
            <a:r>
              <a:rPr lang="en-US" sz="1803" spc="-10" dirty="0">
                <a:latin typeface="Arial"/>
                <a:cs typeface="Arial"/>
              </a:rPr>
              <a:t>longer-</a:t>
            </a:r>
            <a:r>
              <a:rPr lang="en-US" sz="1803" spc="-20" dirty="0">
                <a:latin typeface="Arial"/>
                <a:cs typeface="Arial"/>
              </a:rPr>
              <a:t>term</a:t>
            </a:r>
            <a:endParaRPr lang="en-US" sz="1803" dirty="0">
              <a:latin typeface="Arial"/>
              <a:cs typeface="Arial"/>
            </a:endParaRPr>
          </a:p>
          <a:p>
            <a:pPr algn="l"/>
            <a:endParaRPr lang="en-C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7686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42528-9E95-4450-A78C-919274129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CA" dirty="0"/>
              <a:t>Proposed Tiered Approach</a:t>
            </a:r>
          </a:p>
        </p:txBody>
      </p:sp>
      <p:pic>
        <p:nvPicPr>
          <p:cNvPr id="3" name="object 4">
            <a:extLst>
              <a:ext uri="{FF2B5EF4-FFF2-40B4-BE49-F238E27FC236}">
                <a16:creationId xmlns:a16="http://schemas.microsoft.com/office/drawing/2014/main" id="{3636601A-2A6A-11FD-0488-FC41D396AF9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1911319"/>
            <a:ext cx="10515600" cy="4179949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61505C-83E2-496D-8064-CE3FE8276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8A5B71B-563B-CB48-AD31-D4E4B0B64B93}" type="slidenum">
              <a:rPr lang="en-CA" smtClean="0"/>
              <a:pPr>
                <a:spcAft>
                  <a:spcPts val="600"/>
                </a:spcAft>
              </a:pPr>
              <a:t>32</a:t>
            </a:fld>
            <a:endParaRPr lang="en-CA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18C67333-13CE-2DFF-F8DE-0A4FC7B1CDB3}"/>
              </a:ext>
            </a:extLst>
          </p:cNvPr>
          <p:cNvSpPr txBox="1"/>
          <p:nvPr/>
        </p:nvSpPr>
        <p:spPr>
          <a:xfrm>
            <a:off x="7632362" y="6212981"/>
            <a:ext cx="3400372" cy="197835"/>
          </a:xfrm>
          <a:prstGeom prst="rect">
            <a:avLst/>
          </a:prstGeom>
        </p:spPr>
        <p:txBody>
          <a:bodyPr vert="horz" wrap="square" lIns="0" tIns="12724" rIns="0" bIns="0" rtlCol="0">
            <a:spAutoFit/>
          </a:bodyPr>
          <a:lstStyle/>
          <a:p>
            <a:pPr marL="12724">
              <a:lnSpc>
                <a:spcPct val="100000"/>
              </a:lnSpc>
              <a:spcBef>
                <a:spcPts val="100"/>
              </a:spcBef>
            </a:pPr>
            <a:r>
              <a:rPr sz="1202" dirty="0">
                <a:latin typeface="Arial"/>
                <a:cs typeface="Arial"/>
              </a:rPr>
              <a:t>*</a:t>
            </a:r>
            <a:r>
              <a:rPr sz="1202" i="1" dirty="0">
                <a:latin typeface="Arial"/>
                <a:cs typeface="Arial"/>
              </a:rPr>
              <a:t>ECCC</a:t>
            </a:r>
            <a:r>
              <a:rPr sz="1202" i="1" spc="-35" dirty="0">
                <a:latin typeface="Arial"/>
                <a:cs typeface="Arial"/>
              </a:rPr>
              <a:t> </a:t>
            </a:r>
            <a:r>
              <a:rPr sz="1202" i="1" dirty="0">
                <a:latin typeface="Arial"/>
                <a:cs typeface="Arial"/>
              </a:rPr>
              <a:t>may</a:t>
            </a:r>
            <a:r>
              <a:rPr sz="1202" i="1" spc="-5" dirty="0">
                <a:latin typeface="Arial"/>
                <a:cs typeface="Arial"/>
              </a:rPr>
              <a:t> </a:t>
            </a:r>
            <a:r>
              <a:rPr sz="1202" i="1" dirty="0">
                <a:latin typeface="Arial"/>
                <a:cs typeface="Arial"/>
              </a:rPr>
              <a:t>also</a:t>
            </a:r>
            <a:r>
              <a:rPr sz="1202" i="1" spc="-40" dirty="0">
                <a:latin typeface="Arial"/>
                <a:cs typeface="Arial"/>
              </a:rPr>
              <a:t> </a:t>
            </a:r>
            <a:r>
              <a:rPr sz="1202" i="1" dirty="0">
                <a:latin typeface="Arial"/>
                <a:cs typeface="Arial"/>
              </a:rPr>
              <a:t>engage</a:t>
            </a:r>
            <a:r>
              <a:rPr sz="1202" i="1" spc="-55" dirty="0">
                <a:latin typeface="Arial"/>
                <a:cs typeface="Arial"/>
              </a:rPr>
              <a:t> </a:t>
            </a:r>
            <a:r>
              <a:rPr sz="1202" i="1" dirty="0">
                <a:latin typeface="Arial"/>
                <a:cs typeface="Arial"/>
              </a:rPr>
              <a:t>Indigenous</a:t>
            </a:r>
            <a:r>
              <a:rPr sz="1202" i="1" spc="-50" dirty="0">
                <a:latin typeface="Arial"/>
                <a:cs typeface="Arial"/>
              </a:rPr>
              <a:t> </a:t>
            </a:r>
            <a:r>
              <a:rPr sz="1202" i="1" spc="-10" dirty="0">
                <a:latin typeface="Arial"/>
                <a:cs typeface="Arial"/>
              </a:rPr>
              <a:t>communities</a:t>
            </a:r>
            <a:endParaRPr sz="1202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3123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AF44E-DAEE-4F28-9831-4F45D7700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Proposed Amendments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9223A-2D0B-4394-89A4-14006211B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2200592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 </a:t>
            </a:r>
          </a:p>
          <a:p>
            <a:pPr marL="12724" marR="5090">
              <a:lnSpc>
                <a:spcPct val="100000"/>
              </a:lnSpc>
              <a:spcBef>
                <a:spcPts val="100"/>
              </a:spcBef>
            </a:pPr>
            <a:r>
              <a:rPr lang="en-US" sz="2800" dirty="0">
                <a:latin typeface="Arial"/>
                <a:cs typeface="Arial"/>
              </a:rPr>
              <a:t>Propose</a:t>
            </a:r>
            <a:r>
              <a:rPr lang="en-US" sz="2800" spc="-2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to use</a:t>
            </a:r>
            <a:r>
              <a:rPr lang="en-US" sz="2800" spc="-1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a point</a:t>
            </a:r>
            <a:r>
              <a:rPr lang="en-US" sz="2800" spc="-1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based</a:t>
            </a:r>
            <a:r>
              <a:rPr lang="en-US" sz="2800" spc="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scheme</a:t>
            </a:r>
            <a:r>
              <a:rPr lang="en-US" sz="2800" spc="-2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for all</a:t>
            </a:r>
            <a:r>
              <a:rPr lang="en-US" sz="2800" spc="-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temporary</a:t>
            </a:r>
            <a:r>
              <a:rPr lang="en-US" sz="2800" spc="-25" dirty="0">
                <a:latin typeface="Arial"/>
                <a:cs typeface="Arial"/>
              </a:rPr>
              <a:t>  </a:t>
            </a:r>
            <a:r>
              <a:rPr lang="en-US" sz="2800" dirty="0">
                <a:latin typeface="Arial"/>
                <a:cs typeface="Arial"/>
              </a:rPr>
              <a:t>bypasses</a:t>
            </a:r>
            <a:r>
              <a:rPr lang="en-US" sz="2800" spc="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to</a:t>
            </a:r>
            <a:r>
              <a:rPr lang="en-US" sz="2800" spc="-1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assess</a:t>
            </a:r>
            <a:r>
              <a:rPr lang="en-US" sz="2800" spc="-2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the</a:t>
            </a:r>
            <a:r>
              <a:rPr lang="en-US" sz="2800" spc="-1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potential</a:t>
            </a:r>
            <a:r>
              <a:rPr lang="en-US" sz="2800" spc="-1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level</a:t>
            </a:r>
            <a:r>
              <a:rPr lang="en-US" sz="2800" spc="15" dirty="0">
                <a:latin typeface="Arial"/>
                <a:cs typeface="Arial"/>
              </a:rPr>
              <a:t> </a:t>
            </a:r>
            <a:r>
              <a:rPr lang="en-US" sz="2800" spc="-25" dirty="0">
                <a:latin typeface="Arial"/>
                <a:cs typeface="Arial"/>
              </a:rPr>
              <a:t>of </a:t>
            </a:r>
            <a:r>
              <a:rPr lang="en-US" sz="2800" dirty="0">
                <a:latin typeface="Arial"/>
                <a:cs typeface="Arial"/>
              </a:rPr>
              <a:t>risk</a:t>
            </a:r>
            <a:r>
              <a:rPr lang="en-US" sz="2800" spc="-1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of</a:t>
            </a:r>
            <a:r>
              <a:rPr lang="en-US" sz="2800" spc="-1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a </a:t>
            </a:r>
            <a:r>
              <a:rPr lang="en-US" sz="2800" spc="-10" dirty="0">
                <a:latin typeface="Arial"/>
                <a:cs typeface="Arial"/>
              </a:rPr>
              <a:t>release</a:t>
            </a:r>
            <a:endParaRPr lang="en-US" sz="2800" dirty="0">
              <a:latin typeface="Arial"/>
              <a:cs typeface="Arial"/>
            </a:endParaRPr>
          </a:p>
          <a:p>
            <a:pPr marL="12724">
              <a:lnSpc>
                <a:spcPct val="100000"/>
              </a:lnSpc>
              <a:spcBef>
                <a:spcPts val="1082"/>
              </a:spcBef>
            </a:pPr>
            <a:r>
              <a:rPr lang="en-US" sz="2800" dirty="0">
                <a:latin typeface="Arial"/>
                <a:cs typeface="Arial"/>
              </a:rPr>
              <a:t>Points</a:t>
            </a:r>
            <a:r>
              <a:rPr lang="en-US" sz="2800" spc="-1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are</a:t>
            </a:r>
            <a:r>
              <a:rPr lang="en-US" sz="2800" spc="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assigned</a:t>
            </a:r>
            <a:r>
              <a:rPr lang="en-US" sz="2800" spc="-2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depending</a:t>
            </a:r>
            <a:r>
              <a:rPr lang="en-US" sz="2800" spc="-1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on</a:t>
            </a:r>
            <a:r>
              <a:rPr lang="en-US" sz="2800" spc="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a</a:t>
            </a:r>
            <a:r>
              <a:rPr lang="en-US" sz="2800" spc="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number of</a:t>
            </a:r>
            <a:r>
              <a:rPr lang="en-US" sz="2800" spc="-10" dirty="0">
                <a:latin typeface="Arial"/>
                <a:cs typeface="Arial"/>
              </a:rPr>
              <a:t> criteria</a:t>
            </a:r>
            <a:endParaRPr lang="en-US" sz="2800" dirty="0">
              <a:latin typeface="Arial"/>
              <a:cs typeface="Arial"/>
            </a:endParaRPr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63D32C-4993-48AB-8ABC-5B4208AAE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B71B-563B-CB48-AD31-D4E4B0B64B93}" type="slidenum">
              <a:rPr lang="en-CA" smtClean="0"/>
              <a:t>33</a:t>
            </a:fld>
            <a:endParaRPr lang="en-CA"/>
          </a:p>
        </p:txBody>
      </p:sp>
      <p:graphicFrame>
        <p:nvGraphicFramePr>
          <p:cNvPr id="5" name="object 2">
            <a:extLst>
              <a:ext uri="{FF2B5EF4-FFF2-40B4-BE49-F238E27FC236}">
                <a16:creationId xmlns:a16="http://schemas.microsoft.com/office/drawing/2014/main" id="{AA07158E-37E0-8AB2-0796-2CD439ED2A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174109"/>
              </p:ext>
            </p:extLst>
          </p:nvPr>
        </p:nvGraphicFramePr>
        <p:xfrm>
          <a:off x="1111096" y="3997543"/>
          <a:ext cx="8762081" cy="17043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22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29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52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09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3258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500" b="1" spc="-10" dirty="0">
                          <a:latin typeface="Arial"/>
                          <a:cs typeface="Arial"/>
                        </a:rPr>
                        <a:t>Criteria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6807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5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15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point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3626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BC3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5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sz="15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points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3626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88AA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5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sz="15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points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3626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506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300" dirty="0">
                          <a:latin typeface="Arial"/>
                          <a:cs typeface="Arial"/>
                        </a:rPr>
                        <a:t>Rate</a:t>
                      </a:r>
                      <a:r>
                        <a:rPr sz="13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3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20" dirty="0">
                          <a:latin typeface="Arial"/>
                          <a:cs typeface="Arial"/>
                        </a:rPr>
                        <a:t>flow</a:t>
                      </a:r>
                      <a:endParaRPr sz="1300">
                        <a:latin typeface="Arial"/>
                        <a:cs typeface="Arial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(volume/duration)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5626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&lt;</a:t>
                      </a:r>
                      <a:r>
                        <a:rPr sz="1300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250</a:t>
                      </a:r>
                      <a:r>
                        <a:rPr sz="13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m</a:t>
                      </a:r>
                      <a:r>
                        <a:rPr sz="1300" spc="-15" baseline="26143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sz="13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/hour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35626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BC3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250</a:t>
                      </a:r>
                      <a:r>
                        <a:rPr sz="1300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–</a:t>
                      </a:r>
                      <a:r>
                        <a:rPr sz="1300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2,500</a:t>
                      </a:r>
                      <a:r>
                        <a:rPr sz="13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300" spc="-15" baseline="26143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sz="13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/hour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35626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88AAD2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&gt;</a:t>
                      </a:r>
                      <a:r>
                        <a:rPr sz="1300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2,500</a:t>
                      </a:r>
                      <a:r>
                        <a:rPr sz="13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300" spc="-15" baseline="26143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sz="13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/hour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35626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254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300" dirty="0">
                          <a:latin typeface="Arial"/>
                          <a:cs typeface="Arial"/>
                        </a:rPr>
                        <a:t>Level</a:t>
                      </a:r>
                      <a:r>
                        <a:rPr sz="13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3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treatment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375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Greater</a:t>
                      </a:r>
                      <a:r>
                        <a:rPr sz="1300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than</a:t>
                      </a:r>
                      <a:r>
                        <a:rPr sz="1300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primary</a:t>
                      </a:r>
                      <a:r>
                        <a:rPr sz="1300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treatment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375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BC3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Primary</a:t>
                      </a:r>
                      <a:r>
                        <a:rPr sz="1300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treatment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375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88AA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No</a:t>
                      </a:r>
                      <a:r>
                        <a:rPr sz="13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treatment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375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304">
                <a:tc>
                  <a:txBody>
                    <a:bodyPr/>
                    <a:lstStyle/>
                    <a:p>
                      <a:pPr marL="67945" marR="64008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300" spc="-10" dirty="0">
                          <a:latin typeface="Arial"/>
                          <a:cs typeface="Arial"/>
                        </a:rPr>
                        <a:t>Receiving environment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375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54100" marR="193675" indent="-852169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Open</a:t>
                      </a:r>
                      <a:r>
                        <a:rPr sz="1300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marine</a:t>
                      </a:r>
                      <a:r>
                        <a:rPr sz="1300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waters</a:t>
                      </a:r>
                      <a:r>
                        <a:rPr sz="13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300" spc="-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Larger rivers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375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BC3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Lake/Enclosed</a:t>
                      </a:r>
                      <a:r>
                        <a:rPr sz="1300" spc="-9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bay/Estuary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375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88AAD2"/>
                    </a:solidFill>
                  </a:tcPr>
                </a:tc>
                <a:tc>
                  <a:txBody>
                    <a:bodyPr/>
                    <a:lstStyle/>
                    <a:p>
                      <a:pPr marL="482600" marR="334010" indent="-13906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Small</a:t>
                      </a:r>
                      <a:r>
                        <a:rPr sz="1300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rivers/shellfish 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harvesting</a:t>
                      </a:r>
                      <a:r>
                        <a:rPr sz="1300" spc="-7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areas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375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84215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FA150-96C4-4556-B359-1EEF92531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Level 1 (3 – 5 Points)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C25DD4-E537-461F-BAD7-D72B4D205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B71B-563B-CB48-AD31-D4E4B0B64B93}" type="slidenum">
              <a:rPr lang="en-CA" smtClean="0"/>
              <a:t>34</a:t>
            </a:fld>
            <a:endParaRPr lang="en-CA"/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77EB444E-D9E5-8DD9-83D8-7C7DBC8855F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5471" y="1585986"/>
            <a:ext cx="8786904" cy="437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345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F9669-9FB6-4665-B22F-CE9365473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Level 2 (6 – 10 Points)</a:t>
            </a:r>
            <a:endParaRPr lang="en-CA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A72834-6428-4E9A-88FC-3FD084150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B71B-563B-CB48-AD31-D4E4B0B64B93}" type="slidenum">
              <a:rPr lang="en-CA" smtClean="0"/>
              <a:t>35</a:t>
            </a:fld>
            <a:endParaRPr lang="en-CA"/>
          </a:p>
        </p:txBody>
      </p:sp>
      <p:pic>
        <p:nvPicPr>
          <p:cNvPr id="5" name="object 3">
            <a:extLst>
              <a:ext uri="{FF2B5EF4-FFF2-40B4-BE49-F238E27FC236}">
                <a16:creationId xmlns:a16="http://schemas.microsoft.com/office/drawing/2014/main" id="{F1C6BCAE-42BE-3789-B175-0CB2230798D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27339" y="1690688"/>
            <a:ext cx="8719661" cy="421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0758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0D774-6825-4671-8113-2E0F308BB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Level 3 (11-15 Points)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CA624-3EB7-4B91-A621-BD7FFD4249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CA" dirty="0"/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BD2D6B-6EF8-4653-9419-E3C85D037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B71B-563B-CB48-AD31-D4E4B0B64B93}" type="slidenum">
              <a:rPr lang="en-CA" smtClean="0"/>
              <a:t>36</a:t>
            </a:fld>
            <a:endParaRPr lang="en-CA"/>
          </a:p>
        </p:txBody>
      </p:sp>
      <p:pic>
        <p:nvPicPr>
          <p:cNvPr id="5" name="object 4">
            <a:extLst>
              <a:ext uri="{FF2B5EF4-FFF2-40B4-BE49-F238E27FC236}">
                <a16:creationId xmlns:a16="http://schemas.microsoft.com/office/drawing/2014/main" id="{9BE9F041-6FD7-A891-4EEB-3BA177BD3A8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2654" y="1690688"/>
            <a:ext cx="8767017" cy="416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878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A1777-5CC9-414A-A438-04B563924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dirty="0"/>
              <a:t>Other Proposed Administrative Amendments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4054F-11AD-431D-9B49-0DBDC97699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5639" marR="834702" indent="-343552">
              <a:lnSpc>
                <a:spcPct val="100000"/>
              </a:lnSpc>
              <a:spcBef>
                <a:spcPts val="105"/>
              </a:spcBef>
              <a:buChar char="•"/>
              <a:tabLst>
                <a:tab pos="355639" algn="l"/>
                <a:tab pos="356276" algn="l"/>
              </a:tabLst>
            </a:pPr>
            <a:r>
              <a:rPr lang="en-US" sz="1954" dirty="0">
                <a:latin typeface="Arial"/>
                <a:cs typeface="Arial"/>
              </a:rPr>
              <a:t>ECCC</a:t>
            </a:r>
            <a:r>
              <a:rPr lang="en-US" sz="1954" spc="-40" dirty="0">
                <a:latin typeface="Arial"/>
                <a:cs typeface="Arial"/>
              </a:rPr>
              <a:t> </a:t>
            </a:r>
            <a:r>
              <a:rPr lang="en-US" sz="1954" dirty="0">
                <a:latin typeface="Arial"/>
                <a:cs typeface="Arial"/>
              </a:rPr>
              <a:t>is</a:t>
            </a:r>
            <a:r>
              <a:rPr lang="en-US" sz="1954" spc="-10" dirty="0">
                <a:latin typeface="Arial"/>
                <a:cs typeface="Arial"/>
              </a:rPr>
              <a:t> </a:t>
            </a:r>
            <a:r>
              <a:rPr lang="en-US" sz="1954" dirty="0">
                <a:latin typeface="Arial"/>
                <a:cs typeface="Arial"/>
              </a:rPr>
              <a:t>proposing</a:t>
            </a:r>
            <a:r>
              <a:rPr lang="en-US" sz="1954" spc="-35" dirty="0">
                <a:latin typeface="Arial"/>
                <a:cs typeface="Arial"/>
              </a:rPr>
              <a:t> </a:t>
            </a:r>
            <a:r>
              <a:rPr lang="en-US" sz="1954" dirty="0">
                <a:latin typeface="Arial"/>
                <a:cs typeface="Arial"/>
              </a:rPr>
              <a:t>to</a:t>
            </a:r>
            <a:r>
              <a:rPr lang="en-US" sz="1954" spc="-15" dirty="0">
                <a:latin typeface="Arial"/>
                <a:cs typeface="Arial"/>
              </a:rPr>
              <a:t> </a:t>
            </a:r>
            <a:r>
              <a:rPr lang="en-US" sz="1954" dirty="0">
                <a:latin typeface="Arial"/>
                <a:cs typeface="Arial"/>
              </a:rPr>
              <a:t>address</a:t>
            </a:r>
            <a:r>
              <a:rPr lang="en-US" sz="1954" spc="-40" dirty="0">
                <a:latin typeface="Arial"/>
                <a:cs typeface="Arial"/>
              </a:rPr>
              <a:t> </a:t>
            </a:r>
            <a:r>
              <a:rPr lang="en-US" sz="1954" dirty="0">
                <a:latin typeface="Arial"/>
                <a:cs typeface="Arial"/>
              </a:rPr>
              <a:t>various</a:t>
            </a:r>
            <a:r>
              <a:rPr lang="en-US" sz="1954" spc="-10" dirty="0">
                <a:latin typeface="Arial"/>
                <a:cs typeface="Arial"/>
              </a:rPr>
              <a:t> operational/administrative </a:t>
            </a:r>
            <a:r>
              <a:rPr lang="en-US" sz="1954" dirty="0">
                <a:latin typeface="Arial"/>
                <a:cs typeface="Arial"/>
              </a:rPr>
              <a:t>challenges</a:t>
            </a:r>
            <a:r>
              <a:rPr lang="en-US" sz="1954" spc="-40" dirty="0">
                <a:latin typeface="Arial"/>
                <a:cs typeface="Arial"/>
              </a:rPr>
              <a:t> </a:t>
            </a:r>
            <a:r>
              <a:rPr lang="en-US" sz="1954" dirty="0">
                <a:latin typeface="Arial"/>
                <a:cs typeface="Arial"/>
              </a:rPr>
              <a:t>that</a:t>
            </a:r>
            <a:r>
              <a:rPr lang="en-US" sz="1954" spc="-20" dirty="0">
                <a:latin typeface="Arial"/>
                <a:cs typeface="Arial"/>
              </a:rPr>
              <a:t> </a:t>
            </a:r>
            <a:r>
              <a:rPr lang="en-US" sz="1954" dirty="0">
                <a:latin typeface="Arial"/>
                <a:cs typeface="Arial"/>
              </a:rPr>
              <a:t>have</a:t>
            </a:r>
            <a:r>
              <a:rPr lang="en-US" sz="1954" spc="-10" dirty="0">
                <a:latin typeface="Arial"/>
                <a:cs typeface="Arial"/>
              </a:rPr>
              <a:t> </a:t>
            </a:r>
            <a:r>
              <a:rPr lang="en-US" sz="1954" dirty="0">
                <a:latin typeface="Arial"/>
                <a:cs typeface="Arial"/>
              </a:rPr>
              <a:t>arisen</a:t>
            </a:r>
            <a:r>
              <a:rPr lang="en-US" sz="1954" spc="-25" dirty="0">
                <a:latin typeface="Arial"/>
                <a:cs typeface="Arial"/>
              </a:rPr>
              <a:t> </a:t>
            </a:r>
            <a:r>
              <a:rPr lang="en-US" sz="1954" dirty="0">
                <a:latin typeface="Arial"/>
                <a:cs typeface="Arial"/>
              </a:rPr>
              <a:t>during</a:t>
            </a:r>
            <a:r>
              <a:rPr lang="en-US" sz="1954" spc="-10" dirty="0">
                <a:latin typeface="Arial"/>
                <a:cs typeface="Arial"/>
              </a:rPr>
              <a:t> </a:t>
            </a:r>
            <a:r>
              <a:rPr lang="en-US" sz="1954" dirty="0">
                <a:latin typeface="Arial"/>
                <a:cs typeface="Arial"/>
              </a:rPr>
              <a:t>the</a:t>
            </a:r>
            <a:r>
              <a:rPr lang="en-US" sz="1954" spc="-10" dirty="0">
                <a:latin typeface="Arial"/>
                <a:cs typeface="Arial"/>
              </a:rPr>
              <a:t> </a:t>
            </a:r>
            <a:r>
              <a:rPr lang="en-US" sz="1954" dirty="0">
                <a:latin typeface="Arial"/>
                <a:cs typeface="Arial"/>
              </a:rPr>
              <a:t>course</a:t>
            </a:r>
            <a:r>
              <a:rPr lang="en-US" sz="1954" spc="-30" dirty="0">
                <a:latin typeface="Arial"/>
                <a:cs typeface="Arial"/>
              </a:rPr>
              <a:t> </a:t>
            </a:r>
            <a:r>
              <a:rPr lang="en-US" sz="1954" dirty="0">
                <a:latin typeface="Arial"/>
                <a:cs typeface="Arial"/>
              </a:rPr>
              <a:t>of</a:t>
            </a:r>
            <a:r>
              <a:rPr lang="en-US" sz="1954" spc="-20" dirty="0">
                <a:latin typeface="Arial"/>
                <a:cs typeface="Arial"/>
              </a:rPr>
              <a:t> </a:t>
            </a:r>
            <a:r>
              <a:rPr lang="en-US" sz="1954" dirty="0">
                <a:latin typeface="Arial"/>
                <a:cs typeface="Arial"/>
              </a:rPr>
              <a:t>administering</a:t>
            </a:r>
            <a:r>
              <a:rPr lang="en-US" sz="1954" spc="-25" dirty="0">
                <a:latin typeface="Arial"/>
                <a:cs typeface="Arial"/>
              </a:rPr>
              <a:t> the </a:t>
            </a:r>
            <a:r>
              <a:rPr lang="en-US" sz="1954" spc="-10" dirty="0">
                <a:latin typeface="Arial"/>
                <a:cs typeface="Arial"/>
              </a:rPr>
              <a:t>Regulations</a:t>
            </a:r>
            <a:endParaRPr lang="en-US" sz="1954" dirty="0">
              <a:latin typeface="Arial"/>
              <a:cs typeface="Arial"/>
            </a:endParaRPr>
          </a:p>
          <a:p>
            <a:pPr marL="757722" marR="411626" lvl="1" indent="-287565">
              <a:lnSpc>
                <a:spcPct val="100000"/>
              </a:lnSpc>
              <a:spcBef>
                <a:spcPts val="406"/>
              </a:spcBef>
              <a:buChar char="–"/>
              <a:tabLst>
                <a:tab pos="757722" algn="l"/>
                <a:tab pos="758358" algn="l"/>
              </a:tabLst>
            </a:pPr>
            <a:r>
              <a:rPr lang="en-US" sz="1653" dirty="0">
                <a:latin typeface="Arial"/>
                <a:cs typeface="Arial"/>
              </a:rPr>
              <a:t>Requiring</a:t>
            </a:r>
            <a:r>
              <a:rPr lang="en-US" sz="1653" spc="-45" dirty="0">
                <a:latin typeface="Arial"/>
                <a:cs typeface="Arial"/>
              </a:rPr>
              <a:t> </a:t>
            </a:r>
            <a:r>
              <a:rPr lang="en-US" sz="1653" dirty="0">
                <a:latin typeface="Arial"/>
                <a:cs typeface="Arial"/>
              </a:rPr>
              <a:t>notification</a:t>
            </a:r>
            <a:r>
              <a:rPr lang="en-US" sz="1653" spc="-35" dirty="0">
                <a:latin typeface="Arial"/>
                <a:cs typeface="Arial"/>
              </a:rPr>
              <a:t> </a:t>
            </a:r>
            <a:r>
              <a:rPr lang="en-US" sz="1653" dirty="0">
                <a:latin typeface="Arial"/>
                <a:cs typeface="Arial"/>
              </a:rPr>
              <a:t>when</a:t>
            </a:r>
            <a:r>
              <a:rPr lang="en-US" sz="1653" spc="-65" dirty="0">
                <a:latin typeface="Arial"/>
                <a:cs typeface="Arial"/>
              </a:rPr>
              <a:t> </a:t>
            </a:r>
            <a:r>
              <a:rPr lang="en-US" sz="1653" dirty="0">
                <a:latin typeface="Arial"/>
                <a:cs typeface="Arial"/>
              </a:rPr>
              <a:t>a</a:t>
            </a:r>
            <a:r>
              <a:rPr lang="en-US" sz="1653" spc="-15" dirty="0">
                <a:latin typeface="Arial"/>
                <a:cs typeface="Arial"/>
              </a:rPr>
              <a:t> </a:t>
            </a:r>
            <a:r>
              <a:rPr lang="en-US" sz="1653" dirty="0">
                <a:latin typeface="Arial"/>
                <a:cs typeface="Arial"/>
              </a:rPr>
              <a:t>system</a:t>
            </a:r>
            <a:r>
              <a:rPr lang="en-US" sz="1653" spc="-10" dirty="0">
                <a:latin typeface="Arial"/>
                <a:cs typeface="Arial"/>
              </a:rPr>
              <a:t> </a:t>
            </a:r>
            <a:r>
              <a:rPr lang="en-US" sz="1653" dirty="0">
                <a:latin typeface="Arial"/>
                <a:cs typeface="Arial"/>
              </a:rPr>
              <a:t>uses</a:t>
            </a:r>
            <a:r>
              <a:rPr lang="en-US" sz="1653" spc="-45" dirty="0">
                <a:latin typeface="Arial"/>
                <a:cs typeface="Arial"/>
              </a:rPr>
              <a:t> </a:t>
            </a:r>
            <a:r>
              <a:rPr lang="en-US" sz="1653" dirty="0">
                <a:latin typeface="Arial"/>
                <a:cs typeface="Arial"/>
              </a:rPr>
              <a:t>the</a:t>
            </a:r>
            <a:r>
              <a:rPr lang="en-US" sz="1653" spc="-30" dirty="0">
                <a:latin typeface="Arial"/>
                <a:cs typeface="Arial"/>
              </a:rPr>
              <a:t> </a:t>
            </a:r>
            <a:r>
              <a:rPr lang="en-US" sz="1653" dirty="0">
                <a:latin typeface="Arial"/>
                <a:cs typeface="Arial"/>
              </a:rPr>
              <a:t>exemption</a:t>
            </a:r>
            <a:r>
              <a:rPr lang="en-US" sz="1653" spc="-35" dirty="0">
                <a:latin typeface="Arial"/>
                <a:cs typeface="Arial"/>
              </a:rPr>
              <a:t> </a:t>
            </a:r>
            <a:r>
              <a:rPr lang="en-US" sz="1653" dirty="0">
                <a:latin typeface="Arial"/>
                <a:cs typeface="Arial"/>
              </a:rPr>
              <a:t>for</a:t>
            </a:r>
            <a:r>
              <a:rPr lang="en-US" sz="1653" spc="-40" dirty="0">
                <a:latin typeface="Arial"/>
                <a:cs typeface="Arial"/>
              </a:rPr>
              <a:t> </a:t>
            </a:r>
            <a:r>
              <a:rPr lang="en-US" sz="1653" dirty="0">
                <a:latin typeface="Arial"/>
                <a:cs typeface="Arial"/>
              </a:rPr>
              <a:t>suspended</a:t>
            </a:r>
            <a:r>
              <a:rPr lang="en-US" sz="1653" spc="-65" dirty="0">
                <a:latin typeface="Arial"/>
                <a:cs typeface="Arial"/>
              </a:rPr>
              <a:t> </a:t>
            </a:r>
            <a:r>
              <a:rPr lang="en-US" sz="1653" spc="-10" dirty="0">
                <a:latin typeface="Arial"/>
                <a:cs typeface="Arial"/>
              </a:rPr>
              <a:t>solids </a:t>
            </a:r>
            <a:r>
              <a:rPr lang="en-US" sz="1653" dirty="0">
                <a:latin typeface="Arial"/>
                <a:cs typeface="Arial"/>
              </a:rPr>
              <a:t>results</a:t>
            </a:r>
            <a:r>
              <a:rPr lang="en-US" sz="1653" spc="-40" dirty="0">
                <a:latin typeface="Arial"/>
                <a:cs typeface="Arial"/>
              </a:rPr>
              <a:t> </a:t>
            </a:r>
            <a:r>
              <a:rPr lang="en-US" sz="1653" dirty="0">
                <a:latin typeface="Arial"/>
                <a:cs typeface="Arial"/>
              </a:rPr>
              <a:t>between</a:t>
            </a:r>
            <a:r>
              <a:rPr lang="en-US" sz="1653" spc="-20" dirty="0">
                <a:latin typeface="Arial"/>
                <a:cs typeface="Arial"/>
              </a:rPr>
              <a:t> </a:t>
            </a:r>
            <a:r>
              <a:rPr lang="en-US" sz="1653" dirty="0">
                <a:latin typeface="Arial"/>
                <a:cs typeface="Arial"/>
              </a:rPr>
              <a:t>July</a:t>
            </a:r>
            <a:r>
              <a:rPr lang="en-US" sz="1653" spc="-45" dirty="0">
                <a:latin typeface="Arial"/>
                <a:cs typeface="Arial"/>
              </a:rPr>
              <a:t> </a:t>
            </a:r>
            <a:r>
              <a:rPr lang="en-US" sz="1653" dirty="0">
                <a:latin typeface="Arial"/>
                <a:cs typeface="Arial"/>
              </a:rPr>
              <a:t>–</a:t>
            </a:r>
            <a:r>
              <a:rPr lang="en-US" sz="1653" spc="-5" dirty="0">
                <a:latin typeface="Arial"/>
                <a:cs typeface="Arial"/>
              </a:rPr>
              <a:t> </a:t>
            </a:r>
            <a:r>
              <a:rPr lang="en-US" sz="1653" dirty="0">
                <a:latin typeface="Arial"/>
                <a:cs typeface="Arial"/>
              </a:rPr>
              <a:t>Oct as</a:t>
            </a:r>
            <a:r>
              <a:rPr lang="en-US" sz="1653" spc="-25" dirty="0">
                <a:latin typeface="Arial"/>
                <a:cs typeface="Arial"/>
              </a:rPr>
              <a:t> </a:t>
            </a:r>
            <a:r>
              <a:rPr lang="en-US" sz="1653" dirty="0">
                <a:latin typeface="Arial"/>
                <a:cs typeface="Arial"/>
              </a:rPr>
              <a:t>part</a:t>
            </a:r>
            <a:r>
              <a:rPr lang="en-US" sz="1653" spc="-25" dirty="0">
                <a:latin typeface="Arial"/>
                <a:cs typeface="Arial"/>
              </a:rPr>
              <a:t> </a:t>
            </a:r>
            <a:r>
              <a:rPr lang="en-US" sz="1653" dirty="0">
                <a:latin typeface="Arial"/>
                <a:cs typeface="Arial"/>
              </a:rPr>
              <a:t>of</a:t>
            </a:r>
            <a:r>
              <a:rPr lang="en-US" sz="1653" spc="-15" dirty="0">
                <a:latin typeface="Arial"/>
                <a:cs typeface="Arial"/>
              </a:rPr>
              <a:t> </a:t>
            </a:r>
            <a:r>
              <a:rPr lang="en-US" sz="1653" dirty="0">
                <a:latin typeface="Arial"/>
                <a:cs typeface="Arial"/>
              </a:rPr>
              <a:t>their</a:t>
            </a:r>
            <a:r>
              <a:rPr lang="en-US" sz="1653" spc="-20" dirty="0">
                <a:latin typeface="Arial"/>
                <a:cs typeface="Arial"/>
              </a:rPr>
              <a:t> </a:t>
            </a:r>
            <a:r>
              <a:rPr lang="en-US" sz="1653" spc="-10" dirty="0">
                <a:latin typeface="Arial"/>
                <a:cs typeface="Arial"/>
              </a:rPr>
              <a:t>average</a:t>
            </a:r>
            <a:endParaRPr lang="en-US" sz="1653" dirty="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buFont typeface="Arial"/>
              <a:buChar char="–"/>
            </a:pPr>
            <a:endParaRPr lang="en-US" sz="1904" dirty="0">
              <a:latin typeface="Arial"/>
              <a:cs typeface="Arial"/>
            </a:endParaRPr>
          </a:p>
          <a:p>
            <a:pPr marL="355639" indent="-343552">
              <a:lnSpc>
                <a:spcPct val="100000"/>
              </a:lnSpc>
              <a:buChar char="•"/>
              <a:tabLst>
                <a:tab pos="355639" algn="l"/>
                <a:tab pos="356276" algn="l"/>
              </a:tabLst>
            </a:pPr>
            <a:r>
              <a:rPr lang="en-US" sz="1954" dirty="0">
                <a:latin typeface="Arial"/>
                <a:cs typeface="Arial"/>
              </a:rPr>
              <a:t>ECCC</a:t>
            </a:r>
            <a:r>
              <a:rPr lang="en-US" sz="1954" spc="-50" dirty="0">
                <a:latin typeface="Arial"/>
                <a:cs typeface="Arial"/>
              </a:rPr>
              <a:t> </a:t>
            </a:r>
            <a:r>
              <a:rPr lang="en-US" sz="1954" dirty="0">
                <a:latin typeface="Arial"/>
                <a:cs typeface="Arial"/>
              </a:rPr>
              <a:t>is</a:t>
            </a:r>
            <a:r>
              <a:rPr lang="en-US" sz="1954" spc="-15" dirty="0">
                <a:latin typeface="Arial"/>
                <a:cs typeface="Arial"/>
              </a:rPr>
              <a:t> </a:t>
            </a:r>
            <a:r>
              <a:rPr lang="en-US" sz="1954" dirty="0">
                <a:latin typeface="Arial"/>
                <a:cs typeface="Arial"/>
              </a:rPr>
              <a:t>reviewing</a:t>
            </a:r>
            <a:r>
              <a:rPr lang="en-US" sz="1954" spc="15" dirty="0">
                <a:latin typeface="Arial"/>
                <a:cs typeface="Arial"/>
              </a:rPr>
              <a:t> </a:t>
            </a:r>
            <a:r>
              <a:rPr lang="en-US" sz="1954" dirty="0">
                <a:latin typeface="Arial"/>
                <a:cs typeface="Arial"/>
              </a:rPr>
              <a:t>provisions</a:t>
            </a:r>
            <a:r>
              <a:rPr lang="en-US" sz="1954" spc="-30" dirty="0">
                <a:latin typeface="Arial"/>
                <a:cs typeface="Arial"/>
              </a:rPr>
              <a:t> </a:t>
            </a:r>
            <a:r>
              <a:rPr lang="en-US" sz="1954" dirty="0">
                <a:latin typeface="Arial"/>
                <a:cs typeface="Arial"/>
              </a:rPr>
              <a:t>to</a:t>
            </a:r>
            <a:r>
              <a:rPr lang="en-US" sz="1954" spc="-20" dirty="0">
                <a:latin typeface="Arial"/>
                <a:cs typeface="Arial"/>
              </a:rPr>
              <a:t> </a:t>
            </a:r>
            <a:r>
              <a:rPr lang="en-US" sz="1954" dirty="0">
                <a:latin typeface="Arial"/>
                <a:cs typeface="Arial"/>
              </a:rPr>
              <a:t>streamline</a:t>
            </a:r>
            <a:r>
              <a:rPr lang="en-US" sz="1954" spc="-30" dirty="0">
                <a:latin typeface="Arial"/>
                <a:cs typeface="Arial"/>
              </a:rPr>
              <a:t> </a:t>
            </a:r>
            <a:r>
              <a:rPr lang="en-US" sz="1954" dirty="0">
                <a:latin typeface="Arial"/>
                <a:cs typeface="Arial"/>
              </a:rPr>
              <a:t>and</a:t>
            </a:r>
            <a:r>
              <a:rPr lang="en-US" sz="1954" spc="-20" dirty="0">
                <a:latin typeface="Arial"/>
                <a:cs typeface="Arial"/>
              </a:rPr>
              <a:t> </a:t>
            </a:r>
            <a:r>
              <a:rPr lang="en-US" sz="1954" dirty="0">
                <a:latin typeface="Arial"/>
                <a:cs typeface="Arial"/>
              </a:rPr>
              <a:t>reduce</a:t>
            </a:r>
            <a:r>
              <a:rPr lang="en-US" sz="1954" spc="-35" dirty="0">
                <a:latin typeface="Arial"/>
                <a:cs typeface="Arial"/>
              </a:rPr>
              <a:t> </a:t>
            </a:r>
            <a:r>
              <a:rPr lang="en-US" sz="1954" dirty="0">
                <a:latin typeface="Arial"/>
                <a:cs typeface="Arial"/>
              </a:rPr>
              <a:t>regulatory</a:t>
            </a:r>
            <a:r>
              <a:rPr lang="en-US" sz="1954" spc="-45" dirty="0">
                <a:latin typeface="Arial"/>
                <a:cs typeface="Arial"/>
              </a:rPr>
              <a:t> </a:t>
            </a:r>
            <a:r>
              <a:rPr lang="en-US" sz="1954" spc="-10" dirty="0">
                <a:latin typeface="Arial"/>
                <a:cs typeface="Arial"/>
              </a:rPr>
              <a:t>burden</a:t>
            </a:r>
            <a:endParaRPr lang="en-US" sz="1954" dirty="0">
              <a:latin typeface="Arial"/>
              <a:cs typeface="Arial"/>
            </a:endParaRPr>
          </a:p>
          <a:p>
            <a:pPr marL="757722" lvl="1" indent="-287565">
              <a:lnSpc>
                <a:spcPct val="100000"/>
              </a:lnSpc>
              <a:spcBef>
                <a:spcPts val="410"/>
              </a:spcBef>
              <a:buChar char="–"/>
              <a:tabLst>
                <a:tab pos="757722" algn="l"/>
                <a:tab pos="758358" algn="l"/>
              </a:tabLst>
            </a:pPr>
            <a:r>
              <a:rPr lang="en-US" sz="1653" dirty="0">
                <a:latin typeface="Arial"/>
                <a:cs typeface="Arial"/>
              </a:rPr>
              <a:t>Allowing</a:t>
            </a:r>
            <a:r>
              <a:rPr lang="en-US" sz="1653" spc="-50" dirty="0">
                <a:latin typeface="Arial"/>
                <a:cs typeface="Arial"/>
              </a:rPr>
              <a:t> </a:t>
            </a:r>
            <a:r>
              <a:rPr lang="en-US" sz="1653" dirty="0">
                <a:latin typeface="Arial"/>
                <a:cs typeface="Arial"/>
              </a:rPr>
              <a:t>more</a:t>
            </a:r>
            <a:r>
              <a:rPr lang="en-US" sz="1653" spc="-35" dirty="0">
                <a:latin typeface="Arial"/>
                <a:cs typeface="Arial"/>
              </a:rPr>
              <a:t> </a:t>
            </a:r>
            <a:r>
              <a:rPr lang="en-US" sz="1653" dirty="0">
                <a:latin typeface="Arial"/>
                <a:cs typeface="Arial"/>
              </a:rPr>
              <a:t>flexible</a:t>
            </a:r>
            <a:r>
              <a:rPr lang="en-US" sz="1653" spc="-35" dirty="0">
                <a:latin typeface="Arial"/>
                <a:cs typeface="Arial"/>
              </a:rPr>
              <a:t> </a:t>
            </a:r>
            <a:r>
              <a:rPr lang="en-US" sz="1653" dirty="0">
                <a:latin typeface="Arial"/>
                <a:cs typeface="Arial"/>
              </a:rPr>
              <a:t>methods</a:t>
            </a:r>
            <a:r>
              <a:rPr lang="en-US" sz="1653" spc="-60" dirty="0">
                <a:latin typeface="Arial"/>
                <a:cs typeface="Arial"/>
              </a:rPr>
              <a:t> </a:t>
            </a:r>
            <a:r>
              <a:rPr lang="en-US" sz="1653" dirty="0">
                <a:latin typeface="Arial"/>
                <a:cs typeface="Arial"/>
              </a:rPr>
              <a:t>for</a:t>
            </a:r>
            <a:r>
              <a:rPr lang="en-US" sz="1653" spc="-25" dirty="0">
                <a:latin typeface="Arial"/>
                <a:cs typeface="Arial"/>
              </a:rPr>
              <a:t> </a:t>
            </a:r>
            <a:r>
              <a:rPr lang="en-US" sz="1653" dirty="0">
                <a:latin typeface="Arial"/>
                <a:cs typeface="Arial"/>
              </a:rPr>
              <a:t>monitoring</a:t>
            </a:r>
            <a:r>
              <a:rPr lang="en-US" sz="1653" spc="-70" dirty="0">
                <a:latin typeface="Arial"/>
                <a:cs typeface="Arial"/>
              </a:rPr>
              <a:t> </a:t>
            </a:r>
            <a:r>
              <a:rPr lang="en-US" sz="1653" dirty="0">
                <a:latin typeface="Arial"/>
                <a:cs typeface="Arial"/>
              </a:rPr>
              <a:t>small</a:t>
            </a:r>
            <a:r>
              <a:rPr lang="en-US" sz="1653" spc="-45" dirty="0">
                <a:latin typeface="Arial"/>
                <a:cs typeface="Arial"/>
              </a:rPr>
              <a:t> </a:t>
            </a:r>
            <a:r>
              <a:rPr lang="en-US" sz="1653" dirty="0">
                <a:latin typeface="Arial"/>
                <a:cs typeface="Arial"/>
              </a:rPr>
              <a:t>continuous</a:t>
            </a:r>
            <a:r>
              <a:rPr lang="en-US" sz="1653" spc="-45" dirty="0">
                <a:latin typeface="Arial"/>
                <a:cs typeface="Arial"/>
              </a:rPr>
              <a:t> </a:t>
            </a:r>
            <a:r>
              <a:rPr lang="en-US" sz="1653" spc="-10" dirty="0">
                <a:latin typeface="Arial"/>
                <a:cs typeface="Arial"/>
              </a:rPr>
              <a:t>outfalls</a:t>
            </a:r>
            <a:endParaRPr lang="en-US" sz="1653" dirty="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40"/>
              </a:spcBef>
              <a:buFont typeface="Arial"/>
              <a:buChar char="–"/>
            </a:pPr>
            <a:endParaRPr lang="en-US" sz="2054" dirty="0">
              <a:latin typeface="Arial"/>
              <a:cs typeface="Arial"/>
            </a:endParaRPr>
          </a:p>
          <a:p>
            <a:pPr marL="355639" indent="-343552">
              <a:lnSpc>
                <a:spcPct val="100000"/>
              </a:lnSpc>
              <a:buChar char="•"/>
              <a:tabLst>
                <a:tab pos="355639" algn="l"/>
                <a:tab pos="356276" algn="l"/>
              </a:tabLst>
            </a:pPr>
            <a:r>
              <a:rPr lang="en-US" sz="1954" dirty="0">
                <a:latin typeface="Arial"/>
                <a:cs typeface="Arial"/>
              </a:rPr>
              <a:t>Look</a:t>
            </a:r>
            <a:r>
              <a:rPr lang="en-US" sz="1954" spc="-40" dirty="0">
                <a:latin typeface="Arial"/>
                <a:cs typeface="Arial"/>
              </a:rPr>
              <a:t> </a:t>
            </a:r>
            <a:r>
              <a:rPr lang="en-US" sz="1954" dirty="0">
                <a:latin typeface="Arial"/>
                <a:cs typeface="Arial"/>
              </a:rPr>
              <a:t>for</a:t>
            </a:r>
            <a:r>
              <a:rPr lang="en-US" sz="1954" spc="-30" dirty="0">
                <a:latin typeface="Arial"/>
                <a:cs typeface="Arial"/>
              </a:rPr>
              <a:t> </a:t>
            </a:r>
            <a:r>
              <a:rPr lang="en-US" sz="1954" dirty="0">
                <a:latin typeface="Arial"/>
                <a:cs typeface="Arial"/>
              </a:rPr>
              <a:t>opportunities</a:t>
            </a:r>
            <a:r>
              <a:rPr lang="en-US" sz="1954" spc="-40" dirty="0">
                <a:latin typeface="Arial"/>
                <a:cs typeface="Arial"/>
              </a:rPr>
              <a:t> </a:t>
            </a:r>
            <a:r>
              <a:rPr lang="en-US" sz="1954" dirty="0">
                <a:latin typeface="Arial"/>
                <a:cs typeface="Arial"/>
              </a:rPr>
              <a:t>to</a:t>
            </a:r>
            <a:r>
              <a:rPr lang="en-US" sz="1954" spc="-5" dirty="0">
                <a:latin typeface="Arial"/>
                <a:cs typeface="Arial"/>
              </a:rPr>
              <a:t> </a:t>
            </a:r>
            <a:r>
              <a:rPr lang="en-US" sz="1954" dirty="0">
                <a:latin typeface="Arial"/>
                <a:cs typeface="Arial"/>
              </a:rPr>
              <a:t>harmonize</a:t>
            </a:r>
            <a:r>
              <a:rPr lang="en-US" sz="1954" spc="-40" dirty="0">
                <a:latin typeface="Arial"/>
                <a:cs typeface="Arial"/>
              </a:rPr>
              <a:t> </a:t>
            </a:r>
            <a:r>
              <a:rPr lang="en-US" sz="1954" dirty="0">
                <a:latin typeface="Arial"/>
                <a:cs typeface="Arial"/>
              </a:rPr>
              <a:t>the</a:t>
            </a:r>
            <a:r>
              <a:rPr lang="en-US" sz="1954" spc="-15" dirty="0">
                <a:latin typeface="Arial"/>
                <a:cs typeface="Arial"/>
              </a:rPr>
              <a:t> </a:t>
            </a:r>
            <a:r>
              <a:rPr lang="en-US" sz="1954" dirty="0">
                <a:latin typeface="Arial"/>
                <a:cs typeface="Arial"/>
              </a:rPr>
              <a:t>WSER</a:t>
            </a:r>
            <a:r>
              <a:rPr lang="en-US" sz="1954" spc="-40" dirty="0">
                <a:latin typeface="Arial"/>
                <a:cs typeface="Arial"/>
              </a:rPr>
              <a:t> </a:t>
            </a:r>
            <a:r>
              <a:rPr lang="en-US" sz="1954" dirty="0">
                <a:latin typeface="Arial"/>
                <a:cs typeface="Arial"/>
              </a:rPr>
              <a:t>with</a:t>
            </a:r>
            <a:r>
              <a:rPr lang="en-US" sz="1954" spc="20" dirty="0">
                <a:latin typeface="Arial"/>
                <a:cs typeface="Arial"/>
              </a:rPr>
              <a:t> </a:t>
            </a:r>
            <a:r>
              <a:rPr lang="en-US" sz="1954" dirty="0">
                <a:latin typeface="Arial"/>
                <a:cs typeface="Arial"/>
              </a:rPr>
              <a:t>other</a:t>
            </a:r>
            <a:r>
              <a:rPr lang="en-US" sz="1954" spc="-25" dirty="0">
                <a:latin typeface="Arial"/>
                <a:cs typeface="Arial"/>
              </a:rPr>
              <a:t> </a:t>
            </a:r>
            <a:r>
              <a:rPr lang="en-US" sz="1954" spc="-55" dirty="0">
                <a:latin typeface="Arial"/>
                <a:cs typeface="Arial"/>
              </a:rPr>
              <a:t>FA</a:t>
            </a:r>
            <a:r>
              <a:rPr lang="en-US" sz="1954" spc="-130" dirty="0">
                <a:latin typeface="Arial"/>
                <a:cs typeface="Arial"/>
              </a:rPr>
              <a:t> </a:t>
            </a:r>
            <a:r>
              <a:rPr lang="en-US" sz="1954" spc="-10" dirty="0">
                <a:latin typeface="Arial"/>
                <a:cs typeface="Arial"/>
              </a:rPr>
              <a:t>regulations</a:t>
            </a:r>
            <a:endParaRPr lang="en-US" sz="1954" dirty="0">
              <a:latin typeface="Arial"/>
              <a:cs typeface="Arial"/>
            </a:endParaRPr>
          </a:p>
          <a:p>
            <a:pPr marL="757722" lvl="1" indent="-287565">
              <a:lnSpc>
                <a:spcPct val="100000"/>
              </a:lnSpc>
              <a:spcBef>
                <a:spcPts val="410"/>
              </a:spcBef>
              <a:buChar char="–"/>
              <a:tabLst>
                <a:tab pos="757722" algn="l"/>
                <a:tab pos="758358" algn="l"/>
              </a:tabLst>
            </a:pPr>
            <a:r>
              <a:rPr lang="en-US" sz="1653" dirty="0">
                <a:latin typeface="Arial"/>
                <a:cs typeface="Arial"/>
              </a:rPr>
              <a:t>Outlining</a:t>
            </a:r>
            <a:r>
              <a:rPr lang="en-US" sz="1653" spc="-85" dirty="0">
                <a:latin typeface="Arial"/>
                <a:cs typeface="Arial"/>
              </a:rPr>
              <a:t> </a:t>
            </a:r>
            <a:r>
              <a:rPr lang="en-US" sz="1653" dirty="0">
                <a:latin typeface="Arial"/>
                <a:cs typeface="Arial"/>
              </a:rPr>
              <a:t>the</a:t>
            </a:r>
            <a:r>
              <a:rPr lang="en-US" sz="1653" spc="-40" dirty="0">
                <a:latin typeface="Arial"/>
                <a:cs typeface="Arial"/>
              </a:rPr>
              <a:t> </a:t>
            </a:r>
            <a:r>
              <a:rPr lang="en-US" sz="1653" dirty="0">
                <a:latin typeface="Arial"/>
                <a:cs typeface="Arial"/>
              </a:rPr>
              <a:t>notification</a:t>
            </a:r>
            <a:r>
              <a:rPr lang="en-US" sz="1653" spc="-75" dirty="0">
                <a:latin typeface="Arial"/>
                <a:cs typeface="Arial"/>
              </a:rPr>
              <a:t> </a:t>
            </a:r>
            <a:r>
              <a:rPr lang="en-US" sz="1653" dirty="0">
                <a:latin typeface="Arial"/>
                <a:cs typeface="Arial"/>
              </a:rPr>
              <a:t>requirements</a:t>
            </a:r>
            <a:r>
              <a:rPr lang="en-US" sz="1653" spc="-55" dirty="0">
                <a:latin typeface="Arial"/>
                <a:cs typeface="Arial"/>
              </a:rPr>
              <a:t> </a:t>
            </a:r>
            <a:r>
              <a:rPr lang="en-US" sz="1653" dirty="0">
                <a:latin typeface="Arial"/>
                <a:cs typeface="Arial"/>
              </a:rPr>
              <a:t>for</a:t>
            </a:r>
            <a:r>
              <a:rPr lang="en-US" sz="1653" spc="-25" dirty="0">
                <a:latin typeface="Arial"/>
                <a:cs typeface="Arial"/>
              </a:rPr>
              <a:t> </a:t>
            </a:r>
            <a:r>
              <a:rPr lang="en-US" sz="1653" dirty="0">
                <a:latin typeface="Arial"/>
                <a:cs typeface="Arial"/>
              </a:rPr>
              <a:t>unauthorized</a:t>
            </a:r>
            <a:r>
              <a:rPr lang="en-US" sz="1653" spc="-40" dirty="0">
                <a:latin typeface="Arial"/>
                <a:cs typeface="Arial"/>
              </a:rPr>
              <a:t> </a:t>
            </a:r>
            <a:r>
              <a:rPr lang="en-US" sz="1653" spc="-10" dirty="0">
                <a:latin typeface="Arial"/>
                <a:cs typeface="Arial"/>
              </a:rPr>
              <a:t>deposits</a:t>
            </a:r>
            <a:endParaRPr lang="en-US" sz="1653" dirty="0">
              <a:latin typeface="Arial"/>
              <a:cs typeface="Arial"/>
            </a:endParaRPr>
          </a:p>
          <a:p>
            <a:pPr marL="0" indent="0">
              <a:buNone/>
            </a:pPr>
            <a:endParaRPr lang="en-CA" sz="3000" b="1" dirty="0"/>
          </a:p>
          <a:p>
            <a:pPr marL="0" indent="0">
              <a:buNone/>
            </a:pPr>
            <a:endParaRPr lang="en-CA" sz="9600" dirty="0"/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55E9C-FFAE-4602-A8BF-50F936488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B71B-563B-CB48-AD31-D4E4B0B64B93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43511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87404-3A35-467D-98FB-397704D47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Wastewater Systems Effluent Regulations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98CF1-0FF9-4209-BEBF-61AA6CDD7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3200" dirty="0"/>
              <a:t>AFNWA will be regulated under the Fisheries Act by Environment and Climate Change Canada</a:t>
            </a:r>
          </a:p>
          <a:p>
            <a:r>
              <a:rPr lang="en-CA" sz="3200" dirty="0"/>
              <a:t>National Performance Standards (NPS)</a:t>
            </a:r>
          </a:p>
          <a:p>
            <a:pPr lvl="1"/>
            <a:r>
              <a:rPr lang="en-CA" sz="2800" dirty="0"/>
              <a:t>Total Suspended Solids (TSS): </a:t>
            </a:r>
            <a:r>
              <a:rPr lang="en-CA" sz="2800" u="sng" dirty="0"/>
              <a:t>&lt; </a:t>
            </a:r>
            <a:r>
              <a:rPr lang="en-CA" sz="2800" dirty="0"/>
              <a:t>25mg/l</a:t>
            </a:r>
          </a:p>
          <a:p>
            <a:pPr lvl="1"/>
            <a:r>
              <a:rPr lang="en-CA" sz="2800" dirty="0"/>
              <a:t>Carbonaceous Biochemical Oxygen Demand (CBOD): </a:t>
            </a:r>
            <a:r>
              <a:rPr lang="en-CA" sz="2800" u="sng" dirty="0"/>
              <a:t>&lt; </a:t>
            </a:r>
            <a:r>
              <a:rPr lang="en-CA" sz="2800" dirty="0"/>
              <a:t>25mg/l</a:t>
            </a:r>
          </a:p>
          <a:p>
            <a:pPr lvl="1"/>
            <a:r>
              <a:rPr lang="en-CA" sz="2800" dirty="0"/>
              <a:t>Chlorine Residual(where applicable): &lt; 0.02mg/l</a:t>
            </a:r>
          </a:p>
          <a:p>
            <a:pPr lvl="1"/>
            <a:r>
              <a:rPr lang="en-CA" sz="2800" dirty="0"/>
              <a:t>Un-ionized Ammonia, expressed as nitrogen (N) at 15 </a:t>
            </a:r>
            <a:r>
              <a:rPr lang="en-CA" sz="2800" u="sng" baseline="30000" dirty="0"/>
              <a:t>+</a:t>
            </a:r>
            <a:r>
              <a:rPr lang="en-CA" sz="2800" baseline="30000" dirty="0"/>
              <a:t> </a:t>
            </a:r>
            <a:r>
              <a:rPr lang="en-CA" sz="2800" dirty="0"/>
              <a:t>1</a:t>
            </a:r>
            <a:r>
              <a:rPr lang="en-CA" sz="2800" baseline="30000" dirty="0"/>
              <a:t>o</a:t>
            </a:r>
            <a:r>
              <a:rPr lang="en-CA" sz="2800" dirty="0"/>
              <a:t>C</a:t>
            </a:r>
            <a:r>
              <a:rPr lang="en-CA" sz="2800" baseline="30000" dirty="0"/>
              <a:t>: </a:t>
            </a:r>
            <a:r>
              <a:rPr lang="en-CA" sz="2800" dirty="0"/>
              <a:t>&lt; 1.25mg/l</a:t>
            </a:r>
          </a:p>
          <a:p>
            <a:pPr marL="0" indent="0">
              <a:buNone/>
            </a:pP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1DEC49-9B06-4061-88BD-7FB41D5FB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B71B-563B-CB48-AD31-D4E4B0B64B93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48131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17A4F-513B-4EC2-BA2C-8282ACF45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AFNWA – Wastewater Systems Effluent Regulations Plus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CE57E-1EC4-4E83-BA84-FA915B5E6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CA" dirty="0"/>
              <a:t>Environmental Risk Assessments (ERA)</a:t>
            </a:r>
          </a:p>
          <a:p>
            <a:r>
              <a:rPr lang="en-CA" dirty="0"/>
              <a:t>Canadian Council of Ministers of the Environment (CCME) Strategy</a:t>
            </a:r>
          </a:p>
          <a:p>
            <a:r>
              <a:rPr lang="en-CA" dirty="0"/>
              <a:t>Dillon contracted to conduct ERAs as part of Asset Management Plans</a:t>
            </a:r>
          </a:p>
          <a:p>
            <a:r>
              <a:rPr lang="en-CA" dirty="0"/>
              <a:t>Determine Environmental Quality Objectives (EQO) based on receiving body analysis</a:t>
            </a:r>
          </a:p>
          <a:p>
            <a:r>
              <a:rPr lang="en-CA" dirty="0"/>
              <a:t>Determine Environmental Discharge Objectives (EDO) based on characteristics of the effluent and “mixing” factors at the outfall</a:t>
            </a:r>
          </a:p>
          <a:p>
            <a:r>
              <a:rPr lang="en-CA" dirty="0"/>
              <a:t>ERAs have identified EDOs above and beyond the NPS for some systems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456827-B0F8-404C-9821-13E70D8F8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B71B-563B-CB48-AD31-D4E4B0B64B93}" type="slidenum">
              <a:rPr lang="en-CA" smtClean="0"/>
              <a:t>39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82285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0851B-8A87-4742-8FF3-BC54EEFCC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/>
              <a:t>WSER Application – Who is Regulated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8DA36-F403-4544-97DD-48937826A4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300926" marR="5090" indent="-288838">
              <a:lnSpc>
                <a:spcPct val="120000"/>
              </a:lnSpc>
              <a:spcBef>
                <a:spcPts val="581"/>
              </a:spcBef>
              <a:buClr>
                <a:srgbClr val="FF0000"/>
              </a:buClr>
              <a:buSzPct val="120000"/>
              <a:buChar char="•"/>
              <a:tabLst>
                <a:tab pos="300926" algn="l"/>
                <a:tab pos="301562" algn="l"/>
              </a:tabLst>
            </a:pPr>
            <a:r>
              <a:rPr lang="en-US" sz="2800" dirty="0">
                <a:latin typeface="Arial"/>
                <a:cs typeface="Arial"/>
              </a:rPr>
              <a:t>Applicable</a:t>
            </a:r>
            <a:r>
              <a:rPr lang="en-US" sz="2800" spc="-1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to</a:t>
            </a:r>
            <a:r>
              <a:rPr lang="en-US" sz="2800" spc="-2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wastewater</a:t>
            </a:r>
            <a:r>
              <a:rPr lang="en-US" sz="2800" spc="-5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systems</a:t>
            </a:r>
            <a:r>
              <a:rPr lang="en-US" sz="2800" spc="-4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that</a:t>
            </a:r>
            <a:r>
              <a:rPr lang="en-US" sz="2800" spc="-30" dirty="0">
                <a:latin typeface="Arial"/>
                <a:cs typeface="Arial"/>
              </a:rPr>
              <a:t> </a:t>
            </a:r>
            <a:r>
              <a:rPr lang="en-US" sz="28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collects</a:t>
            </a:r>
            <a:r>
              <a:rPr lang="en-US" sz="2800" b="1" dirty="0">
                <a:latin typeface="Arial"/>
                <a:cs typeface="Arial"/>
              </a:rPr>
              <a:t>,</a:t>
            </a:r>
            <a:r>
              <a:rPr lang="en-US" sz="2800" b="1" spc="-50" dirty="0">
                <a:latin typeface="Arial"/>
                <a:cs typeface="Arial"/>
              </a:rPr>
              <a:t> </a:t>
            </a:r>
            <a:r>
              <a:rPr lang="en-US" sz="2800" b="1" dirty="0">
                <a:latin typeface="Arial"/>
                <a:cs typeface="Arial"/>
              </a:rPr>
              <a:t>or</a:t>
            </a:r>
            <a:r>
              <a:rPr lang="en-US" sz="2800" b="1" spc="-15" dirty="0">
                <a:latin typeface="Arial"/>
                <a:cs typeface="Arial"/>
              </a:rPr>
              <a:t> </a:t>
            </a:r>
            <a:r>
              <a:rPr lang="en-US" sz="2800" b="1" dirty="0">
                <a:latin typeface="Arial"/>
                <a:cs typeface="Arial"/>
              </a:rPr>
              <a:t>are</a:t>
            </a:r>
            <a:r>
              <a:rPr lang="en-US" sz="2800" b="1" spc="-20" dirty="0">
                <a:latin typeface="Arial"/>
                <a:cs typeface="Arial"/>
              </a:rPr>
              <a:t> </a:t>
            </a:r>
            <a:r>
              <a:rPr lang="en-US" sz="28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designed</a:t>
            </a:r>
            <a:r>
              <a:rPr lang="en-US" sz="2800" b="1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lang="en-US" sz="2800" b="1" u="sng" spc="-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to</a:t>
            </a:r>
            <a:r>
              <a:rPr lang="en-US" sz="2800" b="1" spc="-25" dirty="0">
                <a:latin typeface="Arial"/>
                <a:cs typeface="Arial"/>
              </a:rPr>
              <a:t> </a:t>
            </a:r>
            <a:r>
              <a:rPr lang="en-US" sz="28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collect</a:t>
            </a:r>
            <a:r>
              <a:rPr lang="en-US" sz="2800" b="1" dirty="0">
                <a:latin typeface="Arial"/>
                <a:cs typeface="Arial"/>
              </a:rPr>
              <a:t>,</a:t>
            </a:r>
            <a:r>
              <a:rPr lang="en-US" sz="2800" b="1" spc="-45" dirty="0">
                <a:latin typeface="Arial"/>
                <a:cs typeface="Arial"/>
              </a:rPr>
              <a:t> </a:t>
            </a:r>
            <a:r>
              <a:rPr lang="en-US" sz="2800" b="1" dirty="0">
                <a:latin typeface="Arial"/>
                <a:cs typeface="Arial"/>
              </a:rPr>
              <a:t>an</a:t>
            </a:r>
            <a:r>
              <a:rPr lang="en-US" sz="2800" b="1" spc="-30" dirty="0">
                <a:latin typeface="Arial"/>
                <a:cs typeface="Arial"/>
              </a:rPr>
              <a:t> </a:t>
            </a:r>
            <a:r>
              <a:rPr lang="en-US" sz="2800" b="1" dirty="0">
                <a:latin typeface="Arial"/>
                <a:cs typeface="Arial"/>
              </a:rPr>
              <a:t>average</a:t>
            </a:r>
            <a:r>
              <a:rPr lang="en-US" sz="2800" b="1" spc="-15" dirty="0">
                <a:latin typeface="Arial"/>
                <a:cs typeface="Arial"/>
              </a:rPr>
              <a:t> </a:t>
            </a:r>
            <a:r>
              <a:rPr lang="en-US" sz="2800" b="1" dirty="0">
                <a:latin typeface="Arial"/>
                <a:cs typeface="Arial"/>
              </a:rPr>
              <a:t>volume</a:t>
            </a:r>
            <a:r>
              <a:rPr lang="en-US" sz="2800" b="1" spc="5" dirty="0">
                <a:latin typeface="Arial"/>
                <a:cs typeface="Arial"/>
              </a:rPr>
              <a:t> </a:t>
            </a:r>
            <a:r>
              <a:rPr lang="en-US" sz="2800" b="1" dirty="0">
                <a:latin typeface="Arial"/>
                <a:cs typeface="Arial"/>
              </a:rPr>
              <a:t>of</a:t>
            </a:r>
            <a:r>
              <a:rPr lang="en-US" sz="2800" b="1" spc="-20" dirty="0">
                <a:latin typeface="Arial"/>
                <a:cs typeface="Arial"/>
              </a:rPr>
              <a:t> </a:t>
            </a:r>
            <a:r>
              <a:rPr lang="en-US" sz="2800" b="1" dirty="0">
                <a:latin typeface="Arial"/>
                <a:cs typeface="Arial"/>
              </a:rPr>
              <a:t>100</a:t>
            </a:r>
            <a:r>
              <a:rPr lang="en-US" sz="2800" b="1" spc="-25" dirty="0">
                <a:latin typeface="Arial"/>
                <a:cs typeface="Arial"/>
              </a:rPr>
              <a:t> </a:t>
            </a:r>
            <a:r>
              <a:rPr lang="en-US" sz="2800" b="1" dirty="0">
                <a:latin typeface="Arial"/>
                <a:cs typeface="Arial"/>
              </a:rPr>
              <a:t>cubic</a:t>
            </a:r>
            <a:r>
              <a:rPr lang="en-US" sz="2800" b="1" spc="-3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metres</a:t>
            </a:r>
            <a:r>
              <a:rPr lang="en-US" sz="2800" dirty="0">
                <a:latin typeface="Arial"/>
                <a:cs typeface="Arial"/>
              </a:rPr>
              <a:t>/day</a:t>
            </a:r>
            <a:r>
              <a:rPr lang="en-US" sz="2800" spc="-6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(100</a:t>
            </a:r>
            <a:r>
              <a:rPr lang="en-US" sz="2800" spc="-35" dirty="0">
                <a:latin typeface="Arial"/>
                <a:cs typeface="Arial"/>
              </a:rPr>
              <a:t> </a:t>
            </a:r>
            <a:r>
              <a:rPr lang="en-US" sz="2800" spc="-25" dirty="0">
                <a:latin typeface="Arial"/>
                <a:cs typeface="Arial"/>
              </a:rPr>
              <a:t>000 </a:t>
            </a:r>
            <a:r>
              <a:rPr lang="en-US" sz="2800" dirty="0" err="1">
                <a:latin typeface="Arial"/>
                <a:cs typeface="Arial"/>
              </a:rPr>
              <a:t>Litres</a:t>
            </a:r>
            <a:r>
              <a:rPr lang="en-US" sz="2800" dirty="0">
                <a:latin typeface="Arial"/>
                <a:cs typeface="Arial"/>
              </a:rPr>
              <a:t>)</a:t>
            </a:r>
            <a:r>
              <a:rPr lang="en-US" sz="2800" spc="-4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or</a:t>
            </a:r>
            <a:r>
              <a:rPr lang="en-US" sz="2800" spc="-1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more</a:t>
            </a:r>
            <a:r>
              <a:rPr lang="en-US" sz="2800" spc="-2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of</a:t>
            </a:r>
            <a:r>
              <a:rPr lang="en-US" sz="2800" spc="-25" dirty="0">
                <a:latin typeface="Arial"/>
                <a:cs typeface="Arial"/>
              </a:rPr>
              <a:t> </a:t>
            </a:r>
            <a:r>
              <a:rPr lang="en-US" sz="2800" spc="-10" dirty="0">
                <a:latin typeface="Arial"/>
                <a:cs typeface="Arial"/>
              </a:rPr>
              <a:t>influent;</a:t>
            </a:r>
            <a:endParaRPr lang="en-US" sz="2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FF0000"/>
              </a:buClr>
              <a:buFont typeface="Arial"/>
              <a:buChar char="•"/>
            </a:pPr>
            <a:endParaRPr lang="en-US" sz="2800" dirty="0">
              <a:latin typeface="Arial"/>
              <a:cs typeface="Arial"/>
            </a:endParaRPr>
          </a:p>
          <a:p>
            <a:pPr marL="292019">
              <a:lnSpc>
                <a:spcPct val="100000"/>
              </a:lnSpc>
            </a:pPr>
            <a:r>
              <a:rPr lang="en-US" sz="2800" b="1" spc="-25" dirty="0">
                <a:solidFill>
                  <a:srgbClr val="FF0000"/>
                </a:solidFill>
                <a:latin typeface="Arial"/>
                <a:cs typeface="Arial"/>
              </a:rPr>
              <a:t>AND</a:t>
            </a:r>
            <a:endParaRPr lang="en-US" sz="2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en-US" sz="3200" dirty="0">
              <a:latin typeface="Arial"/>
              <a:cs typeface="Arial"/>
            </a:endParaRPr>
          </a:p>
          <a:p>
            <a:pPr marL="300926" marR="375362" indent="-288838">
              <a:lnSpc>
                <a:spcPct val="120000"/>
              </a:lnSpc>
              <a:spcBef>
                <a:spcPts val="5"/>
              </a:spcBef>
              <a:buClr>
                <a:srgbClr val="FF0000"/>
              </a:buClr>
              <a:buSzPct val="120000"/>
              <a:buFont typeface="Arial"/>
              <a:buChar char="•"/>
              <a:tabLst>
                <a:tab pos="300926" algn="l"/>
                <a:tab pos="301562" algn="l"/>
              </a:tabLst>
            </a:pPr>
            <a:r>
              <a:rPr lang="en-US" sz="2800" b="1" dirty="0">
                <a:latin typeface="Arial"/>
                <a:cs typeface="Arial"/>
              </a:rPr>
              <a:t>Discharge</a:t>
            </a:r>
            <a:r>
              <a:rPr lang="en-US" sz="2800" b="1" spc="-45" dirty="0">
                <a:latin typeface="Arial"/>
                <a:cs typeface="Arial"/>
              </a:rPr>
              <a:t> </a:t>
            </a:r>
            <a:r>
              <a:rPr lang="en-US" sz="2800" b="1" dirty="0">
                <a:latin typeface="Arial"/>
                <a:cs typeface="Arial"/>
              </a:rPr>
              <a:t>effluent</a:t>
            </a:r>
            <a:r>
              <a:rPr lang="en-US" sz="2800" b="1" spc="-4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to</a:t>
            </a:r>
            <a:r>
              <a:rPr lang="en-US" sz="2800" spc="-2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water</a:t>
            </a:r>
            <a:r>
              <a:rPr lang="en-US" sz="2800" spc="-2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frequented</a:t>
            </a:r>
            <a:r>
              <a:rPr lang="en-US" sz="2800" spc="-4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by</a:t>
            </a:r>
            <a:r>
              <a:rPr lang="en-US" sz="2800" spc="-1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fish,</a:t>
            </a:r>
            <a:r>
              <a:rPr lang="en-US" sz="2800" spc="-2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or</a:t>
            </a:r>
            <a:r>
              <a:rPr lang="en-US" sz="2800" spc="-20" dirty="0">
                <a:latin typeface="Arial"/>
                <a:cs typeface="Arial"/>
              </a:rPr>
              <a:t> </a:t>
            </a:r>
            <a:r>
              <a:rPr lang="en-US" sz="2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any</a:t>
            </a:r>
            <a:r>
              <a:rPr lang="en-US" sz="2800" u="sng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lang="en-US" sz="2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place</a:t>
            </a:r>
            <a:r>
              <a:rPr lang="en-US" sz="2800" spc="-25" dirty="0">
                <a:latin typeface="Arial"/>
                <a:cs typeface="Arial"/>
              </a:rPr>
              <a:t> </a:t>
            </a:r>
            <a:r>
              <a:rPr lang="en-US" sz="2800" spc="-20" dirty="0">
                <a:latin typeface="Arial"/>
                <a:cs typeface="Arial"/>
              </a:rPr>
              <a:t>that </a:t>
            </a:r>
            <a:r>
              <a:rPr lang="en-US" sz="2800" dirty="0">
                <a:latin typeface="Arial"/>
                <a:cs typeface="Arial"/>
              </a:rPr>
              <a:t>can</a:t>
            </a:r>
            <a:r>
              <a:rPr lang="en-US" sz="2800" spc="-2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reach</a:t>
            </a:r>
            <a:r>
              <a:rPr lang="en-US" sz="2800" spc="-4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such</a:t>
            </a:r>
            <a:r>
              <a:rPr lang="en-US" sz="2800" spc="-3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water,</a:t>
            </a:r>
            <a:r>
              <a:rPr lang="en-US" sz="2800" spc="-3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whether</a:t>
            </a:r>
            <a:r>
              <a:rPr lang="en-US" sz="2800" spc="-2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it</a:t>
            </a:r>
            <a:r>
              <a:rPr lang="en-US" sz="2800" spc="-1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is</a:t>
            </a:r>
            <a:r>
              <a:rPr lang="en-US" sz="2800" spc="-1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treated</a:t>
            </a:r>
            <a:r>
              <a:rPr lang="en-US" sz="2800" spc="-2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or</a:t>
            </a:r>
            <a:r>
              <a:rPr lang="en-US" sz="2800" spc="-10" dirty="0">
                <a:latin typeface="Arial"/>
                <a:cs typeface="Arial"/>
              </a:rPr>
              <a:t> </a:t>
            </a:r>
            <a:r>
              <a:rPr lang="en-US" sz="2800" spc="-20" dirty="0">
                <a:latin typeface="Arial"/>
                <a:cs typeface="Arial"/>
              </a:rPr>
              <a:t>not</a:t>
            </a:r>
            <a:r>
              <a:rPr lang="en-US" sz="3200" spc="-20" dirty="0">
                <a:latin typeface="Arial"/>
                <a:cs typeface="Arial"/>
              </a:rPr>
              <a:t>.</a:t>
            </a:r>
            <a:endParaRPr lang="en-US" sz="3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en-US" sz="3600" dirty="0">
              <a:latin typeface="Arial"/>
              <a:cs typeface="Arial"/>
            </a:endParaRPr>
          </a:p>
          <a:p>
            <a:pPr marL="12724">
              <a:lnSpc>
                <a:spcPct val="100000"/>
              </a:lnSpc>
            </a:pPr>
            <a:r>
              <a:rPr lang="en-US" sz="2800" b="1" dirty="0">
                <a:solidFill>
                  <a:srgbClr val="92D050"/>
                </a:solidFill>
                <a:latin typeface="Arial"/>
                <a:cs typeface="Arial"/>
              </a:rPr>
              <a:t>*Step</a:t>
            </a:r>
            <a:r>
              <a:rPr lang="en-US" sz="2800" b="1" spc="-40" dirty="0">
                <a:solidFill>
                  <a:srgbClr val="92D050"/>
                </a:solidFill>
                <a:latin typeface="Arial"/>
                <a:cs typeface="Arial"/>
              </a:rPr>
              <a:t> </a:t>
            </a:r>
            <a:r>
              <a:rPr lang="en-US" sz="2800" b="1" dirty="0">
                <a:solidFill>
                  <a:srgbClr val="92D050"/>
                </a:solidFill>
                <a:latin typeface="Arial"/>
                <a:cs typeface="Arial"/>
              </a:rPr>
              <a:t>one:</a:t>
            </a:r>
            <a:r>
              <a:rPr lang="en-US" sz="2800" b="1" spc="-30" dirty="0">
                <a:solidFill>
                  <a:srgbClr val="92D050"/>
                </a:solidFill>
                <a:latin typeface="Arial"/>
                <a:cs typeface="Arial"/>
              </a:rPr>
              <a:t> </a:t>
            </a:r>
            <a:r>
              <a:rPr lang="en-US" sz="2800" b="1" dirty="0">
                <a:solidFill>
                  <a:srgbClr val="92D050"/>
                </a:solidFill>
                <a:latin typeface="Arial"/>
                <a:cs typeface="Arial"/>
              </a:rPr>
              <a:t>Identifying</a:t>
            </a:r>
            <a:r>
              <a:rPr lang="en-US" sz="2800" b="1" spc="-20" dirty="0">
                <a:solidFill>
                  <a:srgbClr val="92D050"/>
                </a:solidFill>
                <a:latin typeface="Arial"/>
                <a:cs typeface="Arial"/>
              </a:rPr>
              <a:t> </a:t>
            </a:r>
            <a:r>
              <a:rPr lang="en-US" sz="2800" b="1" dirty="0">
                <a:solidFill>
                  <a:srgbClr val="92D050"/>
                </a:solidFill>
                <a:latin typeface="Arial"/>
                <a:cs typeface="Arial"/>
              </a:rPr>
              <a:t>your</a:t>
            </a:r>
            <a:r>
              <a:rPr lang="en-US" sz="2800" b="1" spc="20" dirty="0">
                <a:solidFill>
                  <a:srgbClr val="92D050"/>
                </a:solidFill>
                <a:latin typeface="Arial"/>
                <a:cs typeface="Arial"/>
              </a:rPr>
              <a:t> </a:t>
            </a:r>
            <a:r>
              <a:rPr lang="en-US" sz="2800" b="1" dirty="0">
                <a:solidFill>
                  <a:srgbClr val="92D050"/>
                </a:solidFill>
                <a:latin typeface="Arial"/>
                <a:cs typeface="Arial"/>
              </a:rPr>
              <a:t>system</a:t>
            </a:r>
            <a:r>
              <a:rPr lang="en-US" sz="2800" b="1" spc="-40" dirty="0">
                <a:solidFill>
                  <a:srgbClr val="92D050"/>
                </a:solidFill>
                <a:latin typeface="Arial"/>
                <a:cs typeface="Arial"/>
              </a:rPr>
              <a:t> </a:t>
            </a:r>
            <a:r>
              <a:rPr lang="en-US" sz="2800" b="1" dirty="0">
                <a:solidFill>
                  <a:srgbClr val="92D050"/>
                </a:solidFill>
                <a:latin typeface="Arial"/>
                <a:cs typeface="Arial"/>
              </a:rPr>
              <a:t>with</a:t>
            </a:r>
            <a:r>
              <a:rPr lang="en-US" sz="2800" b="1" spc="-50" dirty="0">
                <a:solidFill>
                  <a:srgbClr val="92D050"/>
                </a:solidFill>
                <a:latin typeface="Arial"/>
                <a:cs typeface="Arial"/>
              </a:rPr>
              <a:t> </a:t>
            </a:r>
            <a:r>
              <a:rPr lang="en-US" sz="2800" b="1" spc="-10" dirty="0">
                <a:solidFill>
                  <a:srgbClr val="92D050"/>
                </a:solidFill>
                <a:latin typeface="Arial"/>
                <a:cs typeface="Arial"/>
              </a:rPr>
              <a:t>ECCC*</a:t>
            </a:r>
            <a:endParaRPr lang="en-US" sz="2800" dirty="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5"/>
              </a:spcBef>
              <a:buNone/>
            </a:pPr>
            <a:endParaRPr lang="en-US" sz="3200" dirty="0">
              <a:latin typeface="Arial"/>
              <a:cs typeface="Arial"/>
            </a:endParaRPr>
          </a:p>
          <a:p>
            <a:pPr marL="0" marR="217583" indent="0">
              <a:lnSpc>
                <a:spcPct val="120000"/>
              </a:lnSpc>
              <a:buNone/>
            </a:pPr>
            <a:r>
              <a:rPr lang="en-US" sz="2800" b="1" dirty="0">
                <a:latin typeface="Arial"/>
                <a:cs typeface="Arial"/>
              </a:rPr>
              <a:t>Wastewater</a:t>
            </a:r>
            <a:r>
              <a:rPr lang="en-US" sz="2800" b="1" spc="-65" dirty="0">
                <a:latin typeface="Arial"/>
                <a:cs typeface="Arial"/>
              </a:rPr>
              <a:t> </a:t>
            </a:r>
            <a:r>
              <a:rPr lang="en-US" sz="2800" b="1" dirty="0">
                <a:latin typeface="Arial"/>
                <a:cs typeface="Arial"/>
              </a:rPr>
              <a:t>effluent</a:t>
            </a:r>
            <a:r>
              <a:rPr lang="en-US" sz="2800" b="1" spc="-60" dirty="0">
                <a:latin typeface="Arial"/>
                <a:cs typeface="Arial"/>
              </a:rPr>
              <a:t> </a:t>
            </a:r>
            <a:r>
              <a:rPr lang="en-US" sz="2800" b="1" dirty="0">
                <a:latin typeface="Arial"/>
                <a:cs typeface="Arial"/>
              </a:rPr>
              <a:t>discharge</a:t>
            </a:r>
            <a:r>
              <a:rPr lang="en-US" sz="2800" b="1" spc="-55" dirty="0">
                <a:latin typeface="Arial"/>
                <a:cs typeface="Arial"/>
              </a:rPr>
              <a:t> </a:t>
            </a:r>
            <a:r>
              <a:rPr lang="en-US" sz="2800" b="1" dirty="0">
                <a:latin typeface="Arial"/>
                <a:cs typeface="Arial"/>
              </a:rPr>
              <a:t>from</a:t>
            </a:r>
            <a:r>
              <a:rPr lang="en-US" sz="2800" b="1" spc="-45" dirty="0">
                <a:latin typeface="Arial"/>
                <a:cs typeface="Arial"/>
              </a:rPr>
              <a:t> </a:t>
            </a:r>
            <a:r>
              <a:rPr lang="en-US" sz="2800" b="1" dirty="0">
                <a:latin typeface="Arial"/>
                <a:cs typeface="Arial"/>
              </a:rPr>
              <a:t>small</a:t>
            </a:r>
            <a:r>
              <a:rPr lang="en-US" sz="2800" b="1" spc="-60" dirty="0">
                <a:latin typeface="Arial"/>
                <a:cs typeface="Arial"/>
              </a:rPr>
              <a:t> </a:t>
            </a:r>
            <a:r>
              <a:rPr lang="en-US" sz="2800" b="1" dirty="0">
                <a:latin typeface="Arial"/>
                <a:cs typeface="Arial"/>
              </a:rPr>
              <a:t>systems</a:t>
            </a:r>
            <a:r>
              <a:rPr lang="en-US" sz="2800" b="1" spc="-15" dirty="0">
                <a:latin typeface="Arial"/>
                <a:cs typeface="Arial"/>
              </a:rPr>
              <a:t> </a:t>
            </a:r>
            <a:r>
              <a:rPr lang="en-US" sz="2800" b="1" dirty="0">
                <a:latin typeface="Arial"/>
                <a:cs typeface="Arial"/>
              </a:rPr>
              <a:t>and</a:t>
            </a:r>
            <a:r>
              <a:rPr lang="en-US" sz="2800" b="1" spc="-30" dirty="0">
                <a:latin typeface="Arial"/>
                <a:cs typeface="Arial"/>
              </a:rPr>
              <a:t> </a:t>
            </a:r>
            <a:r>
              <a:rPr lang="en-US" sz="2800" b="1" spc="-10" dirty="0">
                <a:latin typeface="Arial"/>
                <a:cs typeface="Arial"/>
              </a:rPr>
              <a:t>northern </a:t>
            </a:r>
            <a:r>
              <a:rPr lang="en-US" sz="2800" b="1" dirty="0">
                <a:latin typeface="Arial"/>
                <a:cs typeface="Arial"/>
              </a:rPr>
              <a:t>systems</a:t>
            </a:r>
            <a:r>
              <a:rPr lang="en-US" sz="2800" b="1" spc="-25" dirty="0">
                <a:latin typeface="Arial"/>
                <a:cs typeface="Arial"/>
              </a:rPr>
              <a:t> </a:t>
            </a:r>
            <a:r>
              <a:rPr lang="en-US" sz="2800" b="1" dirty="0">
                <a:latin typeface="Arial"/>
                <a:cs typeface="Arial"/>
              </a:rPr>
              <a:t>are</a:t>
            </a:r>
            <a:r>
              <a:rPr lang="en-US" sz="2800" b="1" spc="-20" dirty="0">
                <a:latin typeface="Arial"/>
                <a:cs typeface="Arial"/>
              </a:rPr>
              <a:t> </a:t>
            </a:r>
            <a:r>
              <a:rPr lang="en-US" sz="2800" b="1" dirty="0">
                <a:latin typeface="Arial"/>
                <a:cs typeface="Arial"/>
              </a:rPr>
              <a:t>subject</a:t>
            </a:r>
            <a:r>
              <a:rPr lang="en-US" sz="2800" b="1" spc="-25" dirty="0">
                <a:latin typeface="Arial"/>
                <a:cs typeface="Arial"/>
              </a:rPr>
              <a:t> </a:t>
            </a:r>
            <a:r>
              <a:rPr lang="en-US" sz="2800" b="1" dirty="0">
                <a:latin typeface="Arial"/>
                <a:cs typeface="Arial"/>
              </a:rPr>
              <a:t>to</a:t>
            </a:r>
            <a:r>
              <a:rPr lang="en-US" sz="2800" b="1" spc="-25" dirty="0">
                <a:latin typeface="Arial"/>
                <a:cs typeface="Arial"/>
              </a:rPr>
              <a:t> </a:t>
            </a:r>
            <a:r>
              <a:rPr lang="en-US" sz="2800" b="1" dirty="0">
                <a:latin typeface="Arial"/>
                <a:cs typeface="Arial"/>
              </a:rPr>
              <a:t>the</a:t>
            </a:r>
            <a:r>
              <a:rPr lang="en-US" sz="2800" b="1" spc="-35" dirty="0">
                <a:latin typeface="Arial"/>
                <a:cs typeface="Arial"/>
              </a:rPr>
              <a:t> </a:t>
            </a:r>
            <a:r>
              <a:rPr lang="en-US" sz="2800" b="1" i="1" dirty="0">
                <a:latin typeface="Arial"/>
                <a:cs typeface="Arial"/>
              </a:rPr>
              <a:t>Fisheries</a:t>
            </a:r>
            <a:r>
              <a:rPr lang="en-US" sz="2800" b="1" i="1" spc="-105" dirty="0">
                <a:latin typeface="Arial"/>
                <a:cs typeface="Arial"/>
              </a:rPr>
              <a:t> </a:t>
            </a:r>
            <a:r>
              <a:rPr lang="en-US" sz="2800" b="1" i="1" dirty="0">
                <a:latin typeface="Arial"/>
                <a:cs typeface="Arial"/>
              </a:rPr>
              <a:t>Act</a:t>
            </a:r>
            <a:r>
              <a:rPr lang="en-US" sz="2800" b="1" i="1" spc="-20" dirty="0">
                <a:latin typeface="Arial"/>
                <a:cs typeface="Arial"/>
              </a:rPr>
              <a:t> </a:t>
            </a:r>
            <a:r>
              <a:rPr lang="en-US" sz="2800" b="1" dirty="0">
                <a:latin typeface="Arial"/>
                <a:cs typeface="Arial"/>
              </a:rPr>
              <a:t>general</a:t>
            </a:r>
            <a:r>
              <a:rPr lang="en-US" sz="2800" b="1" spc="-30" dirty="0">
                <a:latin typeface="Arial"/>
                <a:cs typeface="Arial"/>
              </a:rPr>
              <a:t> </a:t>
            </a:r>
            <a:r>
              <a:rPr lang="en-US" sz="2800" b="1" spc="-10" dirty="0">
                <a:latin typeface="Arial"/>
                <a:cs typeface="Arial"/>
              </a:rPr>
              <a:t>prohibition</a:t>
            </a:r>
            <a:endParaRPr lang="en-US" sz="2800" dirty="0">
              <a:latin typeface="Arial"/>
              <a:cs typeface="Arial"/>
            </a:endParaRPr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9FB1E-9D0B-4AA5-B2E3-CB6055B67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B71B-563B-CB48-AD31-D4E4B0B64B93}" type="slidenum">
              <a:rPr lang="en-CA" smtClean="0"/>
              <a:t>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157847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D3192-1541-48F9-A5AC-8D5F60C5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Wastewater Treatment Facility Classifications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B99973-427D-482F-8929-34CA00E3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B71B-563B-CB48-AD31-D4E4B0B64B93}" type="slidenum">
              <a:rPr lang="en-CA" smtClean="0"/>
              <a:t>40</a:t>
            </a:fld>
            <a:endParaRPr lang="en-CA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3B300E8D-A57A-A3D1-60E6-03592D949E63}"/>
              </a:ext>
            </a:extLst>
          </p:cNvPr>
          <p:cNvSpPr txBox="1">
            <a:spLocks/>
          </p:cNvSpPr>
          <p:nvPr/>
        </p:nvSpPr>
        <p:spPr>
          <a:xfrm>
            <a:off x="8482012" y="6571518"/>
            <a:ext cx="2626799" cy="3516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A5B71B-563B-CB48-AD31-D4E4B0B64B93}" type="slidenum">
              <a:rPr lang="en-CA" smtClean="0"/>
              <a:pPr/>
              <a:t>40</a:t>
            </a:fld>
            <a:endParaRPr lang="en-CA"/>
          </a:p>
        </p:txBody>
      </p:sp>
      <p:graphicFrame>
        <p:nvGraphicFramePr>
          <p:cNvPr id="8" name="Content Placeholder 9">
            <a:extLst>
              <a:ext uri="{FF2B5EF4-FFF2-40B4-BE49-F238E27FC236}">
                <a16:creationId xmlns:a16="http://schemas.microsoft.com/office/drawing/2014/main" id="{A730B7D5-69EC-32C3-E3EA-0D6417FE1B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6248938"/>
              </p:ext>
            </p:extLst>
          </p:nvPr>
        </p:nvGraphicFramePr>
        <p:xfrm>
          <a:off x="838200" y="1573275"/>
          <a:ext cx="9657080" cy="49982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14270">
                  <a:extLst>
                    <a:ext uri="{9D8B030D-6E8A-4147-A177-3AD203B41FA5}">
                      <a16:colId xmlns:a16="http://schemas.microsoft.com/office/drawing/2014/main" val="3788171501"/>
                    </a:ext>
                  </a:extLst>
                </a:gridCol>
                <a:gridCol w="2414270">
                  <a:extLst>
                    <a:ext uri="{9D8B030D-6E8A-4147-A177-3AD203B41FA5}">
                      <a16:colId xmlns:a16="http://schemas.microsoft.com/office/drawing/2014/main" val="362557567"/>
                    </a:ext>
                  </a:extLst>
                </a:gridCol>
                <a:gridCol w="2414270">
                  <a:extLst>
                    <a:ext uri="{9D8B030D-6E8A-4147-A177-3AD203B41FA5}">
                      <a16:colId xmlns:a16="http://schemas.microsoft.com/office/drawing/2014/main" val="2402283700"/>
                    </a:ext>
                  </a:extLst>
                </a:gridCol>
                <a:gridCol w="2414270">
                  <a:extLst>
                    <a:ext uri="{9D8B030D-6E8A-4147-A177-3AD203B41FA5}">
                      <a16:colId xmlns:a16="http://schemas.microsoft.com/office/drawing/2014/main" val="2858595161"/>
                    </a:ext>
                  </a:extLst>
                </a:gridCol>
              </a:tblGrid>
              <a:tr h="29583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CA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Wastewater Treatment Facility Classifications</a:t>
                      </a:r>
                      <a:endParaRPr lang="en-CA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CA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CA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08010954"/>
                  </a:ext>
                </a:extLst>
              </a:tr>
              <a:tr h="407707"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Facility Name</a:t>
                      </a:r>
                      <a:endParaRPr lang="en-CA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Facility Classification</a:t>
                      </a:r>
                      <a:endParaRPr lang="en-CA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Wastewater Treatment Process</a:t>
                      </a:r>
                      <a:endParaRPr lang="en-CA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Wastewater Flow</a:t>
                      </a:r>
                    </a:p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(Theoretical)</a:t>
                      </a:r>
                      <a:endParaRPr lang="en-CA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67944783"/>
                  </a:ext>
                </a:extLst>
              </a:tr>
              <a:tr h="370644"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Abegweit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 I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On-site septic, recirculating textile filter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m3/d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68758464"/>
                  </a:ext>
                </a:extLst>
              </a:tr>
              <a:tr h="295834"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Elsipogtog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 I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Facultative lagoon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1392 m3/d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75994768"/>
                  </a:ext>
                </a:extLst>
              </a:tr>
              <a:tr h="37064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Esgenoopetitj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 I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Aerated lagoon, sodium hypochlorite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714 m3/d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93725979"/>
                  </a:ext>
                </a:extLst>
              </a:tr>
              <a:tr h="295834"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Eskasoni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 II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Sequencing Batch Reactor, UV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2040 m3/d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83978004"/>
                  </a:ext>
                </a:extLst>
              </a:tr>
              <a:tr h="29583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Kingsclear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 I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Aerated lagoon, UV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383 m3/d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97888501"/>
                  </a:ext>
                </a:extLst>
              </a:tr>
              <a:tr h="295834"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Lennox Island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 I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Facultative lagoon, UV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209 m3/d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3255678"/>
                  </a:ext>
                </a:extLst>
              </a:tr>
              <a:tr h="370644"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Paqtnkek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 II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Sequencing Batch Reactors, sand filter (not operational)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230 m3/d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31953963"/>
                  </a:ext>
                </a:extLst>
              </a:tr>
              <a:tr h="370644"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Pictou Landing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 II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Rotating Biological Contactor, UV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265 m3/d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48851212"/>
                  </a:ext>
                </a:extLst>
              </a:tr>
              <a:tr h="295834"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Potlotek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 I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Aerated lagoon, UV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321 m3/d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60219684"/>
                  </a:ext>
                </a:extLst>
              </a:tr>
              <a:tr h="295834"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Sipekne'katik</a:t>
                      </a:r>
                      <a:r>
                        <a:rPr lang="en-CA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-Indian Brook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 I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Aerated lagoon, sand filter, UV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720 m3/d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96857210"/>
                  </a:ext>
                </a:extLst>
              </a:tr>
              <a:tr h="295834"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Tobique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 I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Aerated lagoon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842 m3/d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339491494"/>
                  </a:ext>
                </a:extLst>
              </a:tr>
              <a:tr h="370644"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Wagmatcook-Lagoon System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 I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Aerated lagoon, sodium hypochlorite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Unknown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12306337"/>
                  </a:ext>
                </a:extLst>
              </a:tr>
              <a:tr h="370644"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Wagmatcook-RBC System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 II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Rotating Biological Contactor, UV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Unknown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227215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90267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570EF-4F3F-4C5E-8FC8-F5DF23AA0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Wastewater Sampling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3DFB0-89AF-4450-9A6E-C337C1FD74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/>
              <a:t>By community invitation</a:t>
            </a:r>
            <a:r>
              <a:rPr lang="en-CA" dirty="0"/>
              <a:t>, AFNWA will begin sampling in communities ahead of December 1, 2022</a:t>
            </a:r>
          </a:p>
          <a:p>
            <a:r>
              <a:rPr lang="en-CA" dirty="0"/>
              <a:t>In some communities, samples have not been taken for compliance with WSER</a:t>
            </a:r>
          </a:p>
          <a:p>
            <a:r>
              <a:rPr lang="en-CA" dirty="0"/>
              <a:t>Working with Operators to participate in sampling with samples delivered to an accredited laboratory for testing</a:t>
            </a:r>
          </a:p>
          <a:p>
            <a:r>
              <a:rPr lang="en-CA" dirty="0"/>
              <a:t>AFNWA has released an RFP to secure laboratory analytical services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961F2A-D033-4FF0-BA4B-20DA3E738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B71B-563B-CB48-AD31-D4E4B0B64B93}" type="slidenum">
              <a:rPr lang="en-CA" smtClean="0"/>
              <a:t>41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521494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BA5D070-CDEF-4B6D-9008-97E7630EE9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7999" y="4795289"/>
            <a:ext cx="6096001" cy="175652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600" dirty="0"/>
              <a:t>Carl Yates (782) 414-6628</a:t>
            </a:r>
          </a:p>
          <a:p>
            <a:pPr marL="0" indent="0" algn="ctr">
              <a:buNone/>
            </a:pPr>
            <a:r>
              <a:rPr lang="en-US" sz="3600" dirty="0"/>
              <a:t>carl.yates@afnwa.ca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rgbClr val="00D0FF"/>
                </a:solidFill>
              </a:rPr>
              <a:t>www.afnwa.ca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04DEEB5-8F6F-43FE-BDF1-10F04BE93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8800"/>
            <a:ext cx="3910593" cy="829495"/>
          </a:xfrm>
        </p:spPr>
        <p:txBody>
          <a:bodyPr>
            <a:normAutofit fontScale="90000"/>
          </a:bodyPr>
          <a:lstStyle/>
          <a:p>
            <a:pPr algn="ctr"/>
            <a:br>
              <a:rPr lang="en-CA" sz="5400" dirty="0">
                <a:solidFill>
                  <a:srgbClr val="00D0FF"/>
                </a:solidFill>
              </a:rPr>
            </a:br>
            <a:br>
              <a:rPr lang="en-CA" sz="5400" dirty="0">
                <a:solidFill>
                  <a:srgbClr val="00D0FF"/>
                </a:solidFill>
              </a:rPr>
            </a:br>
            <a:r>
              <a:rPr lang="en-CA" sz="5300" dirty="0">
                <a:solidFill>
                  <a:srgbClr val="00D0FF"/>
                </a:solidFill>
              </a:rPr>
              <a:t>Wela’lin!</a:t>
            </a:r>
            <a:br>
              <a:rPr lang="en-CA" sz="5400" dirty="0">
                <a:solidFill>
                  <a:srgbClr val="00D0FF"/>
                </a:solidFill>
              </a:rPr>
            </a:br>
            <a:br>
              <a:rPr lang="en-CA" sz="5400" dirty="0">
                <a:solidFill>
                  <a:srgbClr val="00D0FF"/>
                </a:solidFill>
              </a:rPr>
            </a:br>
            <a:endParaRPr lang="en-US" sz="5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D9B7E0-E3B9-4775-B980-760BFF42BE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8A5B71B-563B-CB48-AD31-D4E4B0B64B93}" type="slidenum">
              <a:rPr lang="en-CA" smtClean="0"/>
              <a:pPr>
                <a:spcAft>
                  <a:spcPts val="600"/>
                </a:spcAft>
              </a:pPr>
              <a:t>42</a:t>
            </a:fld>
            <a:endParaRPr lang="en-C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A15412-3BE7-4A49-8825-74B0A0554C1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tretch/>
        </p:blipFill>
        <p:spPr>
          <a:xfrm>
            <a:off x="3910593" y="137847"/>
            <a:ext cx="4591793" cy="4511437"/>
          </a:xfrm>
          <a:prstGeom prst="rect">
            <a:avLst/>
          </a:prstGeom>
          <a:noFill/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275BCEC-BDA9-4078-9505-3D7FD2A22174}"/>
              </a:ext>
            </a:extLst>
          </p:cNvPr>
          <p:cNvSpPr txBox="1">
            <a:spLocks/>
          </p:cNvSpPr>
          <p:nvPr/>
        </p:nvSpPr>
        <p:spPr>
          <a:xfrm>
            <a:off x="8502386" y="1852550"/>
            <a:ext cx="3605793" cy="829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D0FF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 algn="ctr"/>
            <a:br>
              <a:rPr lang="en-CA" sz="5400" dirty="0"/>
            </a:br>
            <a:br>
              <a:rPr lang="en-CA" sz="5400" dirty="0"/>
            </a:br>
            <a:r>
              <a:rPr lang="en-CA" sz="19200" dirty="0"/>
              <a:t>Woliwon!</a:t>
            </a:r>
            <a:br>
              <a:rPr lang="en-CA" sz="19200" dirty="0"/>
            </a:br>
            <a:br>
              <a:rPr lang="en-CA" sz="5400" dirty="0"/>
            </a:b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187815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A818D-806F-450B-8E3A-298498F6C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Wastewater Systems Under Regulations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30B26-33B7-4F11-AADE-9B7BF5582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00926" indent="-288838">
              <a:lnSpc>
                <a:spcPct val="100000"/>
              </a:lnSpc>
              <a:spcBef>
                <a:spcPts val="1077"/>
              </a:spcBef>
              <a:buSzPct val="118750"/>
              <a:buFont typeface="Arial"/>
              <a:buChar char="•"/>
              <a:tabLst>
                <a:tab pos="300926" algn="l"/>
                <a:tab pos="301562" algn="l"/>
              </a:tabLst>
            </a:pPr>
            <a:r>
              <a:rPr lang="en-CA" sz="2405" b="1" dirty="0">
                <a:latin typeface="Arial"/>
                <a:cs typeface="Arial"/>
              </a:rPr>
              <a:t>Intermittent</a:t>
            </a:r>
            <a:r>
              <a:rPr lang="en-CA" sz="2405" b="1" spc="-60" dirty="0">
                <a:latin typeface="Arial"/>
                <a:cs typeface="Arial"/>
              </a:rPr>
              <a:t> </a:t>
            </a:r>
            <a:r>
              <a:rPr lang="en-CA" sz="2405" b="1" dirty="0">
                <a:latin typeface="Arial"/>
                <a:cs typeface="Arial"/>
              </a:rPr>
              <a:t>wastewater</a:t>
            </a:r>
            <a:r>
              <a:rPr lang="en-CA" sz="2405" b="1" spc="-50" dirty="0">
                <a:latin typeface="Arial"/>
                <a:cs typeface="Arial"/>
              </a:rPr>
              <a:t> </a:t>
            </a:r>
            <a:r>
              <a:rPr lang="en-CA" sz="2405" b="1" dirty="0">
                <a:latin typeface="Arial"/>
                <a:cs typeface="Arial"/>
              </a:rPr>
              <a:t>system</a:t>
            </a:r>
            <a:r>
              <a:rPr lang="en-CA" sz="2405" b="1" spc="5" dirty="0">
                <a:latin typeface="Arial"/>
                <a:cs typeface="Arial"/>
              </a:rPr>
              <a:t> </a:t>
            </a:r>
            <a:r>
              <a:rPr lang="en-CA" sz="2405" b="1" spc="-10" dirty="0">
                <a:latin typeface="Arial"/>
                <a:cs typeface="Arial"/>
              </a:rPr>
              <a:t>(lagoons)</a:t>
            </a:r>
            <a:endParaRPr lang="en-CA" sz="2405" dirty="0">
              <a:latin typeface="Arial"/>
              <a:cs typeface="Arial"/>
            </a:endParaRPr>
          </a:p>
          <a:p>
            <a:pPr marL="779353" lvl="1" indent="-288838">
              <a:lnSpc>
                <a:spcPct val="100000"/>
              </a:lnSpc>
              <a:spcBef>
                <a:spcPts val="736"/>
              </a:spcBef>
              <a:buClr>
                <a:srgbClr val="395F1B"/>
              </a:buClr>
              <a:buChar char="–"/>
              <a:tabLst>
                <a:tab pos="778717" algn="l"/>
                <a:tab pos="779353" algn="l"/>
              </a:tabLst>
            </a:pPr>
            <a:r>
              <a:rPr lang="en-CA" sz="1803" dirty="0">
                <a:latin typeface="Arial"/>
                <a:cs typeface="Arial"/>
              </a:rPr>
              <a:t>Hydraulic</a:t>
            </a:r>
            <a:r>
              <a:rPr lang="en-CA" sz="1803" spc="20" dirty="0">
                <a:latin typeface="Arial"/>
                <a:cs typeface="Arial"/>
              </a:rPr>
              <a:t> </a:t>
            </a:r>
            <a:r>
              <a:rPr lang="en-CA" sz="1803" dirty="0">
                <a:latin typeface="Arial"/>
                <a:cs typeface="Arial"/>
              </a:rPr>
              <a:t>retention</a:t>
            </a:r>
            <a:r>
              <a:rPr lang="en-CA" sz="1803" spc="-5" dirty="0">
                <a:latin typeface="Arial"/>
                <a:cs typeface="Arial"/>
              </a:rPr>
              <a:t> </a:t>
            </a:r>
            <a:r>
              <a:rPr lang="en-CA" sz="1803" dirty="0">
                <a:latin typeface="Arial"/>
                <a:cs typeface="Arial"/>
              </a:rPr>
              <a:t>time</a:t>
            </a:r>
            <a:r>
              <a:rPr lang="en-CA" sz="1803" spc="-25" dirty="0">
                <a:latin typeface="Arial"/>
                <a:cs typeface="Arial"/>
              </a:rPr>
              <a:t> </a:t>
            </a:r>
            <a:r>
              <a:rPr lang="en-CA" sz="1803" dirty="0">
                <a:latin typeface="Arial"/>
                <a:cs typeface="Arial"/>
              </a:rPr>
              <a:t>(HRT)</a:t>
            </a:r>
            <a:r>
              <a:rPr lang="en-CA" sz="1803" spc="-25" dirty="0">
                <a:latin typeface="Arial"/>
                <a:cs typeface="Arial"/>
              </a:rPr>
              <a:t> </a:t>
            </a:r>
            <a:r>
              <a:rPr lang="en-CA" sz="1803" dirty="0">
                <a:latin typeface="Arial"/>
                <a:cs typeface="Arial"/>
              </a:rPr>
              <a:t>≥</a:t>
            </a:r>
            <a:r>
              <a:rPr lang="en-CA" sz="1803" spc="-20" dirty="0">
                <a:latin typeface="Arial"/>
                <a:cs typeface="Arial"/>
              </a:rPr>
              <a:t> </a:t>
            </a:r>
            <a:r>
              <a:rPr lang="en-CA" sz="1803" dirty="0">
                <a:latin typeface="Arial"/>
                <a:cs typeface="Arial"/>
              </a:rPr>
              <a:t>90</a:t>
            </a:r>
            <a:r>
              <a:rPr lang="en-CA" sz="1803" spc="-20" dirty="0">
                <a:latin typeface="Arial"/>
                <a:cs typeface="Arial"/>
              </a:rPr>
              <a:t> days</a:t>
            </a:r>
            <a:endParaRPr lang="en-CA" sz="1803" dirty="0">
              <a:latin typeface="Arial"/>
              <a:cs typeface="Arial"/>
            </a:endParaRPr>
          </a:p>
          <a:p>
            <a:pPr marL="779353" lvl="1" indent="-288838">
              <a:lnSpc>
                <a:spcPct val="100000"/>
              </a:lnSpc>
              <a:spcBef>
                <a:spcPts val="646"/>
              </a:spcBef>
              <a:buClr>
                <a:srgbClr val="395F1B"/>
              </a:buClr>
              <a:buChar char="–"/>
              <a:tabLst>
                <a:tab pos="778717" algn="l"/>
                <a:tab pos="779353" algn="l"/>
              </a:tabLst>
            </a:pPr>
            <a:r>
              <a:rPr lang="en-CA" sz="1803" dirty="0">
                <a:latin typeface="Arial"/>
                <a:cs typeface="Arial"/>
              </a:rPr>
              <a:t>Maximum</a:t>
            </a:r>
            <a:r>
              <a:rPr lang="en-CA" sz="1803" spc="-5" dirty="0">
                <a:latin typeface="Arial"/>
                <a:cs typeface="Arial"/>
              </a:rPr>
              <a:t> </a:t>
            </a:r>
            <a:r>
              <a:rPr lang="en-CA" sz="1803" dirty="0">
                <a:latin typeface="Arial"/>
                <a:cs typeface="Arial"/>
              </a:rPr>
              <a:t>of</a:t>
            </a:r>
            <a:r>
              <a:rPr lang="en-CA" sz="1803" spc="-30" dirty="0">
                <a:latin typeface="Arial"/>
                <a:cs typeface="Arial"/>
              </a:rPr>
              <a:t> </a:t>
            </a:r>
            <a:r>
              <a:rPr lang="en-CA" sz="1803" dirty="0">
                <a:latin typeface="Arial"/>
                <a:cs typeface="Arial"/>
              </a:rPr>
              <a:t>4</a:t>
            </a:r>
            <a:r>
              <a:rPr lang="en-CA" sz="1803" spc="-25" dirty="0">
                <a:latin typeface="Arial"/>
                <a:cs typeface="Arial"/>
              </a:rPr>
              <a:t> </a:t>
            </a:r>
            <a:r>
              <a:rPr lang="en-CA" sz="1803" dirty="0">
                <a:latin typeface="Arial"/>
                <a:cs typeface="Arial"/>
              </a:rPr>
              <a:t>discharge</a:t>
            </a:r>
            <a:r>
              <a:rPr lang="en-CA" sz="1803" spc="5" dirty="0">
                <a:latin typeface="Arial"/>
                <a:cs typeface="Arial"/>
              </a:rPr>
              <a:t> </a:t>
            </a:r>
            <a:r>
              <a:rPr lang="en-CA" sz="1803" spc="-10" dirty="0">
                <a:latin typeface="Arial"/>
                <a:cs typeface="Arial"/>
              </a:rPr>
              <a:t>periods/year</a:t>
            </a:r>
            <a:endParaRPr lang="en-CA" sz="1803" dirty="0">
              <a:latin typeface="Arial"/>
              <a:cs typeface="Arial"/>
            </a:endParaRPr>
          </a:p>
          <a:p>
            <a:pPr marL="1154715" marR="5090" lvl="2" indent="-185136">
              <a:lnSpc>
                <a:spcPct val="110000"/>
              </a:lnSpc>
              <a:spcBef>
                <a:spcPts val="435"/>
              </a:spcBef>
              <a:buClr>
                <a:srgbClr val="C7A100"/>
              </a:buClr>
              <a:buChar char="▪"/>
              <a:tabLst>
                <a:tab pos="1155351" algn="l"/>
              </a:tabLst>
            </a:pPr>
            <a:r>
              <a:rPr lang="en-CA" sz="1803" dirty="0">
                <a:latin typeface="Arial"/>
                <a:cs typeface="Arial"/>
              </a:rPr>
              <a:t>Discharge</a:t>
            </a:r>
            <a:r>
              <a:rPr lang="en-CA" sz="1803" spc="-5" dirty="0">
                <a:latin typeface="Arial"/>
                <a:cs typeface="Arial"/>
              </a:rPr>
              <a:t> </a:t>
            </a:r>
            <a:r>
              <a:rPr lang="en-CA" sz="1803" dirty="0">
                <a:latin typeface="Arial"/>
                <a:cs typeface="Arial"/>
              </a:rPr>
              <a:t>periods</a:t>
            </a:r>
            <a:r>
              <a:rPr lang="en-CA" sz="1803" spc="-5" dirty="0">
                <a:latin typeface="Arial"/>
                <a:cs typeface="Arial"/>
              </a:rPr>
              <a:t> </a:t>
            </a:r>
            <a:r>
              <a:rPr lang="en-CA" sz="1803" dirty="0">
                <a:latin typeface="Arial"/>
                <a:cs typeface="Arial"/>
              </a:rPr>
              <a:t>must</a:t>
            </a:r>
            <a:r>
              <a:rPr lang="en-CA" sz="1803" spc="-15" dirty="0">
                <a:latin typeface="Arial"/>
                <a:cs typeface="Arial"/>
              </a:rPr>
              <a:t> </a:t>
            </a:r>
            <a:r>
              <a:rPr lang="en-CA" sz="1803" dirty="0">
                <a:latin typeface="Arial"/>
                <a:cs typeface="Arial"/>
              </a:rPr>
              <a:t>be</a:t>
            </a:r>
            <a:r>
              <a:rPr lang="en-CA" sz="1803" spc="-20" dirty="0">
                <a:latin typeface="Arial"/>
                <a:cs typeface="Arial"/>
              </a:rPr>
              <a:t> </a:t>
            </a:r>
            <a:r>
              <a:rPr lang="en-CA" sz="1803" dirty="0">
                <a:latin typeface="Arial"/>
                <a:cs typeface="Arial"/>
              </a:rPr>
              <a:t>separated</a:t>
            </a:r>
            <a:r>
              <a:rPr lang="en-CA" sz="1803" spc="-10" dirty="0">
                <a:latin typeface="Arial"/>
                <a:cs typeface="Arial"/>
              </a:rPr>
              <a:t> </a:t>
            </a:r>
            <a:r>
              <a:rPr lang="en-CA" sz="1803" dirty="0">
                <a:latin typeface="Arial"/>
                <a:cs typeface="Arial"/>
              </a:rPr>
              <a:t>by</a:t>
            </a:r>
            <a:r>
              <a:rPr lang="en-CA" sz="1803" spc="-20" dirty="0">
                <a:latin typeface="Arial"/>
                <a:cs typeface="Arial"/>
              </a:rPr>
              <a:t> </a:t>
            </a:r>
            <a:r>
              <a:rPr lang="en-CA" sz="1803" dirty="0">
                <a:latin typeface="Arial"/>
                <a:cs typeface="Arial"/>
              </a:rPr>
              <a:t>at</a:t>
            </a:r>
            <a:r>
              <a:rPr lang="en-CA" sz="1803" spc="-15" dirty="0">
                <a:latin typeface="Arial"/>
                <a:cs typeface="Arial"/>
              </a:rPr>
              <a:t> </a:t>
            </a:r>
            <a:r>
              <a:rPr lang="en-CA" sz="1803" dirty="0">
                <a:latin typeface="Arial"/>
                <a:cs typeface="Arial"/>
              </a:rPr>
              <a:t>least</a:t>
            </a:r>
            <a:r>
              <a:rPr lang="en-CA" sz="1803" spc="-15" dirty="0">
                <a:latin typeface="Arial"/>
                <a:cs typeface="Arial"/>
              </a:rPr>
              <a:t> </a:t>
            </a:r>
            <a:r>
              <a:rPr lang="en-CA" sz="1803" dirty="0">
                <a:latin typeface="Arial"/>
                <a:cs typeface="Arial"/>
              </a:rPr>
              <a:t>7</a:t>
            </a:r>
            <a:r>
              <a:rPr lang="en-CA" sz="1803" spc="-25" dirty="0">
                <a:latin typeface="Arial"/>
                <a:cs typeface="Arial"/>
              </a:rPr>
              <a:t> </a:t>
            </a:r>
            <a:r>
              <a:rPr lang="en-CA" sz="1803" dirty="0">
                <a:latin typeface="Arial"/>
                <a:cs typeface="Arial"/>
              </a:rPr>
              <a:t>days</a:t>
            </a:r>
            <a:r>
              <a:rPr lang="en-CA" sz="1803" spc="15" dirty="0">
                <a:latin typeface="Arial"/>
                <a:cs typeface="Arial"/>
              </a:rPr>
              <a:t> </a:t>
            </a:r>
            <a:r>
              <a:rPr lang="en-CA" sz="1803" dirty="0">
                <a:latin typeface="Arial"/>
                <a:cs typeface="Arial"/>
              </a:rPr>
              <a:t>of</a:t>
            </a:r>
            <a:r>
              <a:rPr lang="en-CA" sz="1803" spc="-25" dirty="0">
                <a:latin typeface="Arial"/>
                <a:cs typeface="Arial"/>
              </a:rPr>
              <a:t> no </a:t>
            </a:r>
            <a:r>
              <a:rPr lang="en-CA" sz="1803" spc="-10" dirty="0">
                <a:latin typeface="Arial"/>
                <a:cs typeface="Arial"/>
              </a:rPr>
              <a:t>discharge</a:t>
            </a:r>
            <a:endParaRPr lang="en-CA" sz="1803" dirty="0">
              <a:latin typeface="Arial"/>
              <a:cs typeface="Arial"/>
            </a:endParaRPr>
          </a:p>
          <a:p>
            <a:pPr lvl="2">
              <a:lnSpc>
                <a:spcPct val="100000"/>
              </a:lnSpc>
              <a:buClr>
                <a:srgbClr val="C7A100"/>
              </a:buClr>
              <a:buFont typeface="Arial"/>
              <a:buChar char="▪"/>
            </a:pPr>
            <a:endParaRPr lang="en-CA" sz="2004" dirty="0">
              <a:latin typeface="Arial"/>
              <a:cs typeface="Arial"/>
            </a:endParaRPr>
          </a:p>
          <a:p>
            <a:pPr marL="300926" indent="-288838">
              <a:lnSpc>
                <a:spcPct val="100000"/>
              </a:lnSpc>
              <a:spcBef>
                <a:spcPts val="1287"/>
              </a:spcBef>
              <a:buSzPct val="118750"/>
              <a:buFont typeface="Arial"/>
              <a:buChar char="•"/>
              <a:tabLst>
                <a:tab pos="300926" algn="l"/>
                <a:tab pos="301562" algn="l"/>
              </a:tabLst>
            </a:pPr>
            <a:r>
              <a:rPr lang="en-CA" sz="2405" b="1" dirty="0">
                <a:latin typeface="Arial"/>
                <a:cs typeface="Arial"/>
              </a:rPr>
              <a:t>Continuous</a:t>
            </a:r>
            <a:r>
              <a:rPr lang="en-CA" sz="2405" b="1" spc="-45" dirty="0">
                <a:latin typeface="Arial"/>
                <a:cs typeface="Arial"/>
              </a:rPr>
              <a:t> </a:t>
            </a:r>
            <a:r>
              <a:rPr lang="en-CA" sz="2405" b="1" dirty="0">
                <a:latin typeface="Arial"/>
                <a:cs typeface="Arial"/>
              </a:rPr>
              <a:t>wastewater</a:t>
            </a:r>
            <a:r>
              <a:rPr lang="en-CA" sz="2405" b="1" spc="-60" dirty="0">
                <a:latin typeface="Arial"/>
                <a:cs typeface="Arial"/>
              </a:rPr>
              <a:t> </a:t>
            </a:r>
            <a:r>
              <a:rPr lang="en-CA" sz="2405" b="1" spc="-10" dirty="0">
                <a:latin typeface="Arial"/>
                <a:cs typeface="Arial"/>
              </a:rPr>
              <a:t>system</a:t>
            </a:r>
            <a:endParaRPr lang="en-CA" sz="2405" dirty="0">
              <a:latin typeface="Arial"/>
              <a:cs typeface="Arial"/>
            </a:endParaRPr>
          </a:p>
          <a:p>
            <a:pPr marL="779353" lvl="1" indent="-288838">
              <a:lnSpc>
                <a:spcPct val="100000"/>
              </a:lnSpc>
              <a:spcBef>
                <a:spcPts val="736"/>
              </a:spcBef>
              <a:buClr>
                <a:srgbClr val="395F1B"/>
              </a:buClr>
              <a:buChar char="–"/>
              <a:tabLst>
                <a:tab pos="778717" algn="l"/>
                <a:tab pos="779353" algn="l"/>
              </a:tabLst>
            </a:pPr>
            <a:r>
              <a:rPr lang="en-CA" sz="1803" dirty="0">
                <a:latin typeface="Arial"/>
                <a:cs typeface="Arial"/>
              </a:rPr>
              <a:t>Hydraulic</a:t>
            </a:r>
            <a:r>
              <a:rPr lang="en-CA" sz="1803" spc="20" dirty="0">
                <a:latin typeface="Arial"/>
                <a:cs typeface="Arial"/>
              </a:rPr>
              <a:t> </a:t>
            </a:r>
            <a:r>
              <a:rPr lang="en-CA" sz="1803" dirty="0">
                <a:latin typeface="Arial"/>
                <a:cs typeface="Arial"/>
              </a:rPr>
              <a:t>retention</a:t>
            </a:r>
            <a:r>
              <a:rPr lang="en-CA" sz="1803" spc="-5" dirty="0">
                <a:latin typeface="Arial"/>
                <a:cs typeface="Arial"/>
              </a:rPr>
              <a:t> </a:t>
            </a:r>
            <a:r>
              <a:rPr lang="en-CA" sz="1803" dirty="0">
                <a:latin typeface="Arial"/>
                <a:cs typeface="Arial"/>
              </a:rPr>
              <a:t>time</a:t>
            </a:r>
            <a:r>
              <a:rPr lang="en-CA" sz="1803" spc="-25" dirty="0">
                <a:latin typeface="Arial"/>
                <a:cs typeface="Arial"/>
              </a:rPr>
              <a:t> </a:t>
            </a:r>
            <a:r>
              <a:rPr lang="en-CA" sz="1803" dirty="0">
                <a:latin typeface="Arial"/>
                <a:cs typeface="Arial"/>
              </a:rPr>
              <a:t>(HRT)</a:t>
            </a:r>
            <a:r>
              <a:rPr lang="en-CA" sz="1803" spc="-25" dirty="0">
                <a:latin typeface="Arial"/>
                <a:cs typeface="Arial"/>
              </a:rPr>
              <a:t> </a:t>
            </a:r>
            <a:r>
              <a:rPr lang="en-CA" sz="1803" dirty="0">
                <a:latin typeface="Arial"/>
                <a:cs typeface="Arial"/>
              </a:rPr>
              <a:t>of</a:t>
            </a:r>
            <a:r>
              <a:rPr lang="en-CA" sz="1803" spc="466" dirty="0">
                <a:latin typeface="Arial"/>
                <a:cs typeface="Arial"/>
              </a:rPr>
              <a:t> </a:t>
            </a:r>
            <a:r>
              <a:rPr lang="en-CA" sz="1803" dirty="0">
                <a:latin typeface="Arial"/>
                <a:cs typeface="Arial"/>
              </a:rPr>
              <a:t>≥</a:t>
            </a:r>
            <a:r>
              <a:rPr lang="en-CA" sz="1803" spc="-20" dirty="0">
                <a:latin typeface="Arial"/>
                <a:cs typeface="Arial"/>
              </a:rPr>
              <a:t> </a:t>
            </a:r>
            <a:r>
              <a:rPr lang="en-CA" sz="1803" dirty="0">
                <a:latin typeface="Arial"/>
                <a:cs typeface="Arial"/>
              </a:rPr>
              <a:t>5</a:t>
            </a:r>
            <a:r>
              <a:rPr lang="en-CA" sz="1803" spc="-20" dirty="0">
                <a:latin typeface="Arial"/>
                <a:cs typeface="Arial"/>
              </a:rPr>
              <a:t> </a:t>
            </a:r>
            <a:r>
              <a:rPr lang="en-CA" sz="1803" dirty="0">
                <a:latin typeface="Arial"/>
                <a:cs typeface="Arial"/>
              </a:rPr>
              <a:t>days</a:t>
            </a:r>
            <a:r>
              <a:rPr lang="en-CA" sz="1803" spc="10" dirty="0">
                <a:latin typeface="Arial"/>
                <a:cs typeface="Arial"/>
              </a:rPr>
              <a:t> </a:t>
            </a:r>
            <a:r>
              <a:rPr lang="en-CA" sz="1803" spc="-10" dirty="0">
                <a:latin typeface="Arial"/>
                <a:cs typeface="Arial"/>
              </a:rPr>
              <a:t>(lagoon)</a:t>
            </a:r>
            <a:endParaRPr lang="en-CA" sz="1803" dirty="0">
              <a:latin typeface="Arial"/>
              <a:cs typeface="Arial"/>
            </a:endParaRPr>
          </a:p>
          <a:p>
            <a:pPr marL="779353" lvl="1" indent="-288838">
              <a:lnSpc>
                <a:spcPct val="100000"/>
              </a:lnSpc>
              <a:spcBef>
                <a:spcPts val="646"/>
              </a:spcBef>
              <a:buClr>
                <a:srgbClr val="395F1B"/>
              </a:buClr>
              <a:buChar char="–"/>
              <a:tabLst>
                <a:tab pos="778717" algn="l"/>
                <a:tab pos="779353" algn="l"/>
              </a:tabLst>
            </a:pPr>
            <a:r>
              <a:rPr lang="en-CA" sz="1803" dirty="0">
                <a:latin typeface="Arial"/>
                <a:cs typeface="Arial"/>
              </a:rPr>
              <a:t>Mechanized</a:t>
            </a:r>
            <a:r>
              <a:rPr lang="en-CA" sz="1803" spc="-15" dirty="0">
                <a:latin typeface="Arial"/>
                <a:cs typeface="Arial"/>
              </a:rPr>
              <a:t> </a:t>
            </a:r>
            <a:r>
              <a:rPr lang="en-CA" sz="1803" dirty="0">
                <a:latin typeface="Arial"/>
                <a:cs typeface="Arial"/>
              </a:rPr>
              <a:t>treatment</a:t>
            </a:r>
            <a:r>
              <a:rPr lang="en-CA" sz="1803" spc="-20" dirty="0">
                <a:latin typeface="Arial"/>
                <a:cs typeface="Arial"/>
              </a:rPr>
              <a:t> </a:t>
            </a:r>
            <a:r>
              <a:rPr lang="en-CA" sz="1803" spc="-10" dirty="0">
                <a:latin typeface="Arial"/>
                <a:cs typeface="Arial"/>
              </a:rPr>
              <a:t>plants</a:t>
            </a:r>
            <a:endParaRPr lang="en-CA" sz="1803" dirty="0">
              <a:latin typeface="Arial"/>
              <a:cs typeface="Arial"/>
            </a:endParaRPr>
          </a:p>
          <a:p>
            <a:pPr marL="779353" lvl="1" indent="-288838">
              <a:lnSpc>
                <a:spcPct val="100000"/>
              </a:lnSpc>
              <a:spcBef>
                <a:spcPts val="651"/>
              </a:spcBef>
              <a:buClr>
                <a:srgbClr val="395F1B"/>
              </a:buClr>
              <a:buChar char="–"/>
              <a:tabLst>
                <a:tab pos="778717" algn="l"/>
                <a:tab pos="779353" algn="l"/>
              </a:tabLst>
            </a:pPr>
            <a:r>
              <a:rPr lang="en-CA" sz="1803" dirty="0">
                <a:latin typeface="Arial"/>
                <a:cs typeface="Arial"/>
              </a:rPr>
              <a:t>Raw</a:t>
            </a:r>
            <a:r>
              <a:rPr lang="en-CA" sz="1803" spc="-35" dirty="0">
                <a:latin typeface="Arial"/>
                <a:cs typeface="Arial"/>
              </a:rPr>
              <a:t> </a:t>
            </a:r>
            <a:r>
              <a:rPr lang="en-CA" sz="1803" dirty="0">
                <a:latin typeface="Arial"/>
                <a:cs typeface="Arial"/>
              </a:rPr>
              <a:t>sewage </a:t>
            </a:r>
            <a:r>
              <a:rPr lang="en-CA" sz="1803" spc="-10" dirty="0">
                <a:latin typeface="Arial"/>
                <a:cs typeface="Arial"/>
              </a:rPr>
              <a:t>outfalls</a:t>
            </a:r>
            <a:endParaRPr lang="en-CA" sz="1803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886594-63B1-46BE-BD7E-C4AEE1CA6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B71B-563B-CB48-AD31-D4E4B0B64B93}" type="slidenum">
              <a:rPr lang="en-CA" smtClean="0"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30613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40BD6-40FA-4A16-AACE-F1BA2298A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First Nation Wastewater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79B0C-C415-4FE9-AF17-36FDF067E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B71B-563B-CB48-AD31-D4E4B0B64B93}" type="slidenum">
              <a:rPr lang="en-CA" smtClean="0"/>
              <a:t>6</a:t>
            </a:fld>
            <a:endParaRPr lang="en-CA"/>
          </a:p>
        </p:txBody>
      </p:sp>
      <p:pic>
        <p:nvPicPr>
          <p:cNvPr id="5" name="object 3">
            <a:extLst>
              <a:ext uri="{FF2B5EF4-FFF2-40B4-BE49-F238E27FC236}">
                <a16:creationId xmlns:a16="http://schemas.microsoft.com/office/drawing/2014/main" id="{A3EAB56A-04A4-D124-218A-DE36A4B384A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44144" y="1690688"/>
            <a:ext cx="499251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061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49A4-92B2-4F6D-94C4-8EB71A7E4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Deposits to Fish Bearing Water</a:t>
            </a:r>
            <a:endParaRPr lang="en-CA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A27D55-B226-430D-954F-B45C1608D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B71B-563B-CB48-AD31-D4E4B0B64B93}" type="slidenum">
              <a:rPr lang="en-CA" smtClean="0"/>
              <a:t>7</a:t>
            </a:fld>
            <a:endParaRPr lang="en-CA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48E5D1-2721-BAE6-9C4D-348C76397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94448" marR="5090" indent="-381724">
              <a:lnSpc>
                <a:spcPts val="2054"/>
              </a:lnSpc>
              <a:spcBef>
                <a:spcPts val="356"/>
              </a:spcBef>
              <a:buSzPct val="144736"/>
              <a:buChar char="•"/>
              <a:tabLst>
                <a:tab pos="393812" algn="l"/>
                <a:tab pos="394448" algn="l"/>
              </a:tabLst>
            </a:pPr>
            <a:r>
              <a:rPr lang="en-US" sz="1904" dirty="0">
                <a:latin typeface="Arial"/>
                <a:cs typeface="Arial"/>
              </a:rPr>
              <a:t>Subsection</a:t>
            </a:r>
            <a:r>
              <a:rPr lang="en-US" sz="1904" spc="-20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36(3)</a:t>
            </a:r>
            <a:r>
              <a:rPr lang="en-US" sz="1904" spc="-25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of</a:t>
            </a:r>
            <a:r>
              <a:rPr lang="en-US" sz="1904" spc="-55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the</a:t>
            </a:r>
            <a:r>
              <a:rPr lang="en-US" sz="1904" spc="-60" dirty="0">
                <a:latin typeface="Arial"/>
                <a:cs typeface="Arial"/>
              </a:rPr>
              <a:t> </a:t>
            </a:r>
            <a:r>
              <a:rPr lang="en-US" sz="1904" i="1" spc="-10" dirty="0">
                <a:latin typeface="Arial"/>
                <a:cs typeface="Arial"/>
              </a:rPr>
              <a:t>Fisheries</a:t>
            </a:r>
            <a:r>
              <a:rPr lang="en-US" sz="1904" i="1" spc="-85" dirty="0">
                <a:latin typeface="Arial"/>
                <a:cs typeface="Arial"/>
              </a:rPr>
              <a:t> </a:t>
            </a:r>
            <a:r>
              <a:rPr lang="en-US" sz="1904" i="1" dirty="0">
                <a:latin typeface="Arial"/>
                <a:cs typeface="Arial"/>
              </a:rPr>
              <a:t>Act</a:t>
            </a:r>
            <a:r>
              <a:rPr lang="en-US" sz="1904" i="1" spc="-55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Pollution</a:t>
            </a:r>
            <a:r>
              <a:rPr lang="en-US" sz="1904" spc="-15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Prevention</a:t>
            </a:r>
            <a:r>
              <a:rPr lang="en-US" sz="1904" spc="-15" dirty="0">
                <a:latin typeface="Arial"/>
                <a:cs typeface="Arial"/>
              </a:rPr>
              <a:t> </a:t>
            </a:r>
            <a:r>
              <a:rPr lang="en-US" sz="1904" spc="-10" dirty="0">
                <a:latin typeface="Arial"/>
                <a:cs typeface="Arial"/>
              </a:rPr>
              <a:t>Provisions </a:t>
            </a:r>
            <a:r>
              <a:rPr lang="en-US" sz="1904" dirty="0">
                <a:latin typeface="Arial"/>
                <a:cs typeface="Arial"/>
              </a:rPr>
              <a:t>prohibits</a:t>
            </a:r>
            <a:r>
              <a:rPr lang="en-US" sz="1904" spc="-25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the</a:t>
            </a:r>
            <a:r>
              <a:rPr lang="en-US" sz="1904" spc="-55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deposit</a:t>
            </a:r>
            <a:r>
              <a:rPr lang="en-US" sz="1904" spc="-20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of</a:t>
            </a:r>
            <a:r>
              <a:rPr lang="en-US" sz="1904" spc="-55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all</a:t>
            </a:r>
            <a:r>
              <a:rPr lang="en-US" sz="1904" spc="-55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deleterious</a:t>
            </a:r>
            <a:r>
              <a:rPr lang="en-US" sz="1904" spc="-15" dirty="0">
                <a:latin typeface="Arial"/>
                <a:cs typeface="Arial"/>
              </a:rPr>
              <a:t> </a:t>
            </a:r>
            <a:r>
              <a:rPr lang="en-US" sz="1904" spc="-10" dirty="0">
                <a:latin typeface="Arial"/>
                <a:cs typeface="Arial"/>
              </a:rPr>
              <a:t>substances:</a:t>
            </a:r>
            <a:endParaRPr lang="en-US" sz="1904" dirty="0">
              <a:latin typeface="Arial"/>
              <a:cs typeface="Arial"/>
            </a:endParaRPr>
          </a:p>
          <a:p>
            <a:pPr marL="1005206" lvl="1" indent="-381724">
              <a:lnSpc>
                <a:spcPct val="100000"/>
              </a:lnSpc>
              <a:spcBef>
                <a:spcPts val="200"/>
              </a:spcBef>
              <a:buFont typeface="Courier New"/>
              <a:buChar char="o"/>
              <a:tabLst>
                <a:tab pos="1004570" algn="l"/>
                <a:tab pos="1005206" algn="l"/>
              </a:tabLst>
            </a:pPr>
            <a:r>
              <a:rPr lang="en-US" sz="1904" dirty="0">
                <a:latin typeface="Arial"/>
                <a:cs typeface="Arial"/>
              </a:rPr>
              <a:t>Into</a:t>
            </a:r>
            <a:r>
              <a:rPr lang="en-US" sz="1904" spc="-55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water</a:t>
            </a:r>
            <a:r>
              <a:rPr lang="en-US" sz="1904" spc="-10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frequented</a:t>
            </a:r>
            <a:r>
              <a:rPr lang="en-US" sz="1904" spc="-20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by</a:t>
            </a:r>
            <a:r>
              <a:rPr lang="en-US" sz="1904" spc="-55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fish,</a:t>
            </a:r>
            <a:r>
              <a:rPr lang="en-US" sz="1904" spc="-35" dirty="0">
                <a:latin typeface="Arial"/>
                <a:cs typeface="Arial"/>
              </a:rPr>
              <a:t> </a:t>
            </a:r>
            <a:r>
              <a:rPr lang="en-US" sz="1904" spc="-25" dirty="0">
                <a:latin typeface="Arial"/>
                <a:cs typeface="Arial"/>
              </a:rPr>
              <a:t>or</a:t>
            </a:r>
            <a:endParaRPr lang="en-US" sz="1904" dirty="0">
              <a:latin typeface="Arial"/>
              <a:cs typeface="Arial"/>
            </a:endParaRPr>
          </a:p>
          <a:p>
            <a:pPr marL="1005206" marR="362638" lvl="1" indent="-381724">
              <a:lnSpc>
                <a:spcPts val="2054"/>
              </a:lnSpc>
              <a:spcBef>
                <a:spcPts val="491"/>
              </a:spcBef>
              <a:buFont typeface="Courier New"/>
              <a:buChar char="o"/>
              <a:tabLst>
                <a:tab pos="1004570" algn="l"/>
                <a:tab pos="1005206" algn="l"/>
              </a:tabLst>
            </a:pPr>
            <a:r>
              <a:rPr lang="en-US" sz="1904" spc="-100" dirty="0">
                <a:latin typeface="Arial"/>
                <a:cs typeface="Arial"/>
              </a:rPr>
              <a:t>To</a:t>
            </a:r>
            <a:r>
              <a:rPr lang="en-US" sz="1904" spc="-35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any</a:t>
            </a:r>
            <a:r>
              <a:rPr lang="en-US" sz="1904" spc="-45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place,</a:t>
            </a:r>
            <a:r>
              <a:rPr lang="en-US" sz="1904" spc="-35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under</a:t>
            </a:r>
            <a:r>
              <a:rPr lang="en-US" sz="1904" spc="-25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any</a:t>
            </a:r>
            <a:r>
              <a:rPr lang="en-US" sz="1904" spc="-40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condition,</a:t>
            </a:r>
            <a:r>
              <a:rPr lang="en-US" sz="1904" spc="-15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where</a:t>
            </a:r>
            <a:r>
              <a:rPr lang="en-US" sz="1904" spc="-15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it</a:t>
            </a:r>
            <a:r>
              <a:rPr lang="en-US" sz="1904" spc="-55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may</a:t>
            </a:r>
            <a:r>
              <a:rPr lang="en-US" sz="1904" spc="-40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enter</a:t>
            </a:r>
            <a:r>
              <a:rPr lang="en-US" sz="1904" spc="-30" dirty="0">
                <a:latin typeface="Arial"/>
                <a:cs typeface="Arial"/>
              </a:rPr>
              <a:t> </a:t>
            </a:r>
            <a:r>
              <a:rPr lang="en-US" sz="1904" spc="-10" dirty="0">
                <a:latin typeface="Arial"/>
                <a:cs typeface="Arial"/>
              </a:rPr>
              <a:t>water </a:t>
            </a:r>
            <a:r>
              <a:rPr lang="en-US" sz="1904" dirty="0">
                <a:latin typeface="Arial"/>
                <a:cs typeface="Arial"/>
              </a:rPr>
              <a:t>frequented</a:t>
            </a:r>
            <a:r>
              <a:rPr lang="en-US" sz="1904" spc="-30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by</a:t>
            </a:r>
            <a:r>
              <a:rPr lang="en-US" sz="1904" spc="-50" dirty="0">
                <a:latin typeface="Arial"/>
                <a:cs typeface="Arial"/>
              </a:rPr>
              <a:t> </a:t>
            </a:r>
            <a:r>
              <a:rPr lang="en-US" sz="1904" spc="-20" dirty="0">
                <a:latin typeface="Arial"/>
                <a:cs typeface="Arial"/>
              </a:rPr>
              <a:t>fish</a:t>
            </a:r>
            <a:endParaRPr lang="en-US" sz="1904" dirty="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35"/>
              </a:spcBef>
              <a:buFont typeface="Courier New"/>
              <a:buChar char="o"/>
            </a:pPr>
            <a:endParaRPr lang="en-US" sz="2555" dirty="0">
              <a:latin typeface="Arial"/>
              <a:cs typeface="Arial"/>
            </a:endParaRPr>
          </a:p>
          <a:p>
            <a:pPr marL="356276" marR="134240" indent="-343552">
              <a:lnSpc>
                <a:spcPts val="2054"/>
              </a:lnSpc>
              <a:buChar char="•"/>
              <a:tabLst>
                <a:tab pos="355639" algn="l"/>
                <a:tab pos="356276" algn="l"/>
              </a:tabLst>
            </a:pPr>
            <a:r>
              <a:rPr lang="en-US" sz="1904" dirty="0">
                <a:latin typeface="Arial"/>
                <a:cs typeface="Arial"/>
              </a:rPr>
              <a:t>The</a:t>
            </a:r>
            <a:r>
              <a:rPr lang="en-US" sz="1904" spc="-40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WSER</a:t>
            </a:r>
            <a:r>
              <a:rPr lang="en-US" sz="1904" spc="-55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were</a:t>
            </a:r>
            <a:r>
              <a:rPr lang="en-US" sz="1904" spc="-15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developed</a:t>
            </a:r>
            <a:r>
              <a:rPr lang="en-US" sz="1904" spc="-5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under</a:t>
            </a:r>
            <a:r>
              <a:rPr lang="en-US" sz="1904" spc="-25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the</a:t>
            </a:r>
            <a:r>
              <a:rPr lang="en-US" sz="1904" spc="-50" dirty="0">
                <a:latin typeface="Arial"/>
                <a:cs typeface="Arial"/>
              </a:rPr>
              <a:t> </a:t>
            </a:r>
            <a:r>
              <a:rPr lang="en-US" sz="1904" i="1" spc="-10" dirty="0">
                <a:latin typeface="Arial"/>
                <a:cs typeface="Arial"/>
              </a:rPr>
              <a:t>Fisheries</a:t>
            </a:r>
            <a:r>
              <a:rPr lang="en-US" sz="1904" i="1" spc="-95" dirty="0">
                <a:latin typeface="Arial"/>
                <a:cs typeface="Arial"/>
              </a:rPr>
              <a:t> </a:t>
            </a:r>
            <a:r>
              <a:rPr lang="en-US" sz="1904" i="1" dirty="0">
                <a:latin typeface="Arial"/>
                <a:cs typeface="Arial"/>
              </a:rPr>
              <a:t>Act</a:t>
            </a:r>
            <a:r>
              <a:rPr lang="en-US" sz="1904" i="1" spc="-45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to</a:t>
            </a:r>
            <a:r>
              <a:rPr lang="en-US" sz="1904" spc="-50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authorize</a:t>
            </a:r>
            <a:r>
              <a:rPr lang="en-US" sz="1904" spc="-20" dirty="0">
                <a:latin typeface="Arial"/>
                <a:cs typeface="Arial"/>
              </a:rPr>
              <a:t> </a:t>
            </a:r>
            <a:r>
              <a:rPr lang="en-US" sz="1904" spc="-25" dirty="0">
                <a:latin typeface="Arial"/>
                <a:cs typeface="Arial"/>
              </a:rPr>
              <a:t>the </a:t>
            </a:r>
            <a:r>
              <a:rPr lang="en-US" sz="1904" dirty="0">
                <a:latin typeface="Arial"/>
                <a:cs typeface="Arial"/>
              </a:rPr>
              <a:t>deposit</a:t>
            </a:r>
            <a:r>
              <a:rPr lang="en-US" sz="1904" spc="-40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of</a:t>
            </a:r>
            <a:r>
              <a:rPr lang="en-US" sz="1904" spc="-55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effluent</a:t>
            </a:r>
            <a:r>
              <a:rPr lang="en-US" sz="1904" spc="-30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from</a:t>
            </a:r>
            <a:r>
              <a:rPr lang="en-US" sz="1904" spc="-50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the</a:t>
            </a:r>
            <a:r>
              <a:rPr lang="en-US" sz="1904" spc="-45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final</a:t>
            </a:r>
            <a:r>
              <a:rPr lang="en-US" sz="1904" spc="-45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discharge</a:t>
            </a:r>
            <a:r>
              <a:rPr lang="en-US" sz="1904" spc="-10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point</a:t>
            </a:r>
            <a:r>
              <a:rPr lang="en-US" sz="1904" spc="-40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under</a:t>
            </a:r>
            <a:r>
              <a:rPr lang="en-US" sz="1904" spc="-30" dirty="0">
                <a:latin typeface="Arial"/>
                <a:cs typeface="Arial"/>
              </a:rPr>
              <a:t> </a:t>
            </a:r>
            <a:r>
              <a:rPr lang="en-US" sz="1904" spc="-10" dirty="0">
                <a:latin typeface="Arial"/>
                <a:cs typeface="Arial"/>
              </a:rPr>
              <a:t>certain conditions</a:t>
            </a:r>
            <a:endParaRPr lang="en-US" sz="1904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lang="en-US" sz="2555" dirty="0">
              <a:latin typeface="Arial"/>
              <a:cs typeface="Arial"/>
            </a:endParaRPr>
          </a:p>
          <a:p>
            <a:pPr marL="356276" marR="271024" indent="-343552">
              <a:lnSpc>
                <a:spcPts val="2054"/>
              </a:lnSpc>
              <a:buChar char="•"/>
              <a:tabLst>
                <a:tab pos="355639" algn="l"/>
                <a:tab pos="356276" algn="l"/>
              </a:tabLst>
            </a:pPr>
            <a:r>
              <a:rPr lang="en-US" sz="1904" dirty="0">
                <a:latin typeface="Arial"/>
                <a:cs typeface="Arial"/>
              </a:rPr>
              <a:t>If</a:t>
            </a:r>
            <a:r>
              <a:rPr lang="en-US" sz="1904" spc="-55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your</a:t>
            </a:r>
            <a:r>
              <a:rPr lang="en-US" sz="1904" spc="-30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system</a:t>
            </a:r>
            <a:r>
              <a:rPr lang="en-US" sz="1904" spc="-30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is</a:t>
            </a:r>
            <a:r>
              <a:rPr lang="en-US" sz="1904" spc="-40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not</a:t>
            </a:r>
            <a:r>
              <a:rPr lang="en-US" sz="1904" spc="-45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subject</a:t>
            </a:r>
            <a:r>
              <a:rPr lang="en-US" sz="1904" spc="-20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to</a:t>
            </a:r>
            <a:r>
              <a:rPr lang="en-US" sz="1904" spc="-40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the</a:t>
            </a:r>
            <a:r>
              <a:rPr lang="en-US" sz="1904" spc="-35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WSER,</a:t>
            </a:r>
            <a:r>
              <a:rPr lang="en-US" sz="1904" spc="-45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the</a:t>
            </a:r>
            <a:r>
              <a:rPr lang="en-US" sz="1904" spc="-30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deposit</a:t>
            </a:r>
            <a:r>
              <a:rPr lang="en-US" sz="1904" spc="-25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of</a:t>
            </a:r>
            <a:r>
              <a:rPr lang="en-US" sz="1904" spc="-45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effluent</a:t>
            </a:r>
            <a:r>
              <a:rPr lang="en-US" sz="1904" spc="-20" dirty="0">
                <a:latin typeface="Arial"/>
                <a:cs typeface="Arial"/>
              </a:rPr>
              <a:t> </a:t>
            </a:r>
            <a:r>
              <a:rPr lang="en-US" sz="1904" spc="-25" dirty="0">
                <a:latin typeface="Arial"/>
                <a:cs typeface="Arial"/>
              </a:rPr>
              <a:t>is </a:t>
            </a:r>
            <a:r>
              <a:rPr lang="en-US" sz="1904" dirty="0">
                <a:latin typeface="Arial"/>
                <a:cs typeface="Arial"/>
              </a:rPr>
              <a:t>subject</a:t>
            </a:r>
            <a:r>
              <a:rPr lang="en-US" sz="1904" spc="-30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to</a:t>
            </a:r>
            <a:r>
              <a:rPr lang="en-US" sz="1904" spc="-55" dirty="0">
                <a:latin typeface="Arial"/>
                <a:cs typeface="Arial"/>
              </a:rPr>
              <a:t> </a:t>
            </a:r>
            <a:r>
              <a:rPr lang="en-US" sz="1904" dirty="0">
                <a:latin typeface="Arial"/>
                <a:cs typeface="Arial"/>
              </a:rPr>
              <a:t>the</a:t>
            </a:r>
            <a:r>
              <a:rPr lang="en-US" sz="1904" spc="-55" dirty="0">
                <a:latin typeface="Arial"/>
                <a:cs typeface="Arial"/>
              </a:rPr>
              <a:t> </a:t>
            </a:r>
            <a:r>
              <a:rPr lang="en-US" sz="1904" i="1" dirty="0">
                <a:latin typeface="Arial"/>
                <a:cs typeface="Arial"/>
              </a:rPr>
              <a:t>Fisheries</a:t>
            </a:r>
            <a:r>
              <a:rPr lang="en-US" sz="1904" i="1" spc="-80" dirty="0">
                <a:latin typeface="Arial"/>
                <a:cs typeface="Arial"/>
              </a:rPr>
              <a:t> </a:t>
            </a:r>
            <a:r>
              <a:rPr lang="en-US" sz="1904" i="1" spc="-20" dirty="0">
                <a:latin typeface="Arial"/>
                <a:cs typeface="Arial"/>
              </a:rPr>
              <a:t>Act</a:t>
            </a:r>
            <a:r>
              <a:rPr lang="en-US" sz="1904" spc="-20" dirty="0">
                <a:latin typeface="Arial"/>
                <a:cs typeface="Arial"/>
              </a:rPr>
              <a:t>.</a:t>
            </a:r>
            <a:endParaRPr lang="en-US" sz="1904" dirty="0">
              <a:latin typeface="Arial"/>
              <a:cs typeface="Arial"/>
            </a:endParaRP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54729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ACA68-6DFF-41A8-B6BC-7E62B1037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Point of Entry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D3F830-E3C0-4358-B377-7AA033392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B71B-563B-CB48-AD31-D4E4B0B64B93}" type="slidenum">
              <a:rPr lang="en-CA" smtClean="0"/>
              <a:t>8</a:t>
            </a:fld>
            <a:endParaRPr lang="en-C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985E839-5029-C13D-D711-4869B0629A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724" marR="278022">
              <a:lnSpc>
                <a:spcPct val="100000"/>
              </a:lnSpc>
              <a:spcBef>
                <a:spcPts val="100"/>
              </a:spcBef>
            </a:pPr>
            <a:r>
              <a:rPr lang="en-US" sz="2800" dirty="0">
                <a:latin typeface="Arial"/>
                <a:cs typeface="Arial"/>
              </a:rPr>
              <a:t>Point</a:t>
            </a:r>
            <a:r>
              <a:rPr lang="en-US" sz="2800" spc="-6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of</a:t>
            </a:r>
            <a:r>
              <a:rPr lang="en-US" sz="2800" spc="-35" dirty="0">
                <a:latin typeface="Arial"/>
                <a:cs typeface="Arial"/>
              </a:rPr>
              <a:t> </a:t>
            </a:r>
            <a:r>
              <a:rPr lang="en-US" sz="2800" spc="-10" dirty="0">
                <a:latin typeface="Arial"/>
                <a:cs typeface="Arial"/>
              </a:rPr>
              <a:t>entry,</a:t>
            </a:r>
            <a:r>
              <a:rPr lang="en-US" sz="2800" spc="-2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in</a:t>
            </a:r>
            <a:r>
              <a:rPr lang="en-US" sz="2800" spc="-5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relation</a:t>
            </a:r>
            <a:r>
              <a:rPr lang="en-US" sz="2800" spc="-5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to</a:t>
            </a:r>
            <a:r>
              <a:rPr lang="en-US" sz="2800" spc="-3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the</a:t>
            </a:r>
            <a:r>
              <a:rPr lang="en-US" sz="2800" spc="-3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final</a:t>
            </a:r>
            <a:r>
              <a:rPr lang="en-US" sz="2800" spc="-45" dirty="0">
                <a:latin typeface="Arial"/>
                <a:cs typeface="Arial"/>
              </a:rPr>
              <a:t> </a:t>
            </a:r>
            <a:r>
              <a:rPr lang="en-US" sz="2800" spc="-10" dirty="0">
                <a:latin typeface="Arial"/>
                <a:cs typeface="Arial"/>
              </a:rPr>
              <a:t>discharge </a:t>
            </a:r>
            <a:r>
              <a:rPr lang="en-US" sz="2800" dirty="0">
                <a:latin typeface="Arial"/>
                <a:cs typeface="Arial"/>
              </a:rPr>
              <a:t>point</a:t>
            </a:r>
            <a:r>
              <a:rPr lang="en-US" sz="2800" spc="-5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of</a:t>
            </a:r>
            <a:r>
              <a:rPr lang="en-US" sz="2800" spc="-1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a</a:t>
            </a:r>
            <a:r>
              <a:rPr lang="en-US" sz="2800" spc="-2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wastewater</a:t>
            </a:r>
            <a:r>
              <a:rPr lang="en-US" sz="2800" spc="-3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system,</a:t>
            </a:r>
            <a:r>
              <a:rPr lang="en-US" sz="2800" spc="-15" dirty="0">
                <a:latin typeface="Arial"/>
                <a:cs typeface="Arial"/>
              </a:rPr>
              <a:t> </a:t>
            </a:r>
            <a:r>
              <a:rPr lang="en-US" sz="2800" spc="-10" dirty="0">
                <a:latin typeface="Arial"/>
                <a:cs typeface="Arial"/>
              </a:rPr>
              <a:t>means:</a:t>
            </a:r>
            <a:endParaRPr lang="en-US" sz="2800" dirty="0">
              <a:latin typeface="Arial"/>
              <a:cs typeface="Arial"/>
            </a:endParaRPr>
          </a:p>
          <a:p>
            <a:pPr marL="356276" marR="5090" indent="-343552">
              <a:lnSpc>
                <a:spcPct val="100000"/>
              </a:lnSpc>
              <a:spcBef>
                <a:spcPts val="721"/>
              </a:spcBef>
              <a:buFont typeface="Arial"/>
              <a:buChar char="•"/>
              <a:tabLst>
                <a:tab pos="463158" algn="l"/>
                <a:tab pos="463795" algn="l"/>
              </a:tabLst>
            </a:pPr>
            <a:r>
              <a:rPr lang="en-US" sz="2800" dirty="0">
                <a:latin typeface="Arial"/>
                <a:cs typeface="Arial"/>
              </a:rPr>
              <a:t>a)</a:t>
            </a:r>
            <a:r>
              <a:rPr lang="en-US" sz="2800" spc="-3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the</a:t>
            </a:r>
            <a:r>
              <a:rPr lang="en-US" sz="2800" spc="-4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point</a:t>
            </a:r>
            <a:r>
              <a:rPr lang="en-US" sz="2800" spc="-3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where</a:t>
            </a:r>
            <a:r>
              <a:rPr lang="en-US" sz="2800" spc="-5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effluent</a:t>
            </a:r>
            <a:r>
              <a:rPr lang="en-US" sz="2800" spc="-4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is</a:t>
            </a:r>
            <a:r>
              <a:rPr lang="en-US" sz="2800" spc="-2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deposited</a:t>
            </a:r>
            <a:r>
              <a:rPr lang="en-US" sz="2800" spc="-5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in</a:t>
            </a:r>
            <a:r>
              <a:rPr lang="en-US" sz="2800" spc="-40" dirty="0">
                <a:latin typeface="Arial"/>
                <a:cs typeface="Arial"/>
              </a:rPr>
              <a:t> </a:t>
            </a:r>
            <a:r>
              <a:rPr lang="en-US" sz="2800" spc="-10" dirty="0">
                <a:latin typeface="Arial"/>
                <a:cs typeface="Arial"/>
              </a:rPr>
              <a:t>water </a:t>
            </a:r>
            <a:r>
              <a:rPr lang="en-US" sz="2800" dirty="0">
                <a:latin typeface="Arial"/>
                <a:cs typeface="Arial"/>
              </a:rPr>
              <a:t>frequented</a:t>
            </a:r>
            <a:r>
              <a:rPr lang="en-US" sz="2800" spc="-3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by</a:t>
            </a:r>
            <a:r>
              <a:rPr lang="en-US" sz="2800" spc="-2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fish</a:t>
            </a:r>
            <a:r>
              <a:rPr lang="en-US" sz="2800" spc="-2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via</a:t>
            </a:r>
            <a:r>
              <a:rPr lang="en-US" sz="2800" spc="-2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the</a:t>
            </a:r>
            <a:r>
              <a:rPr lang="en-US" sz="2800" spc="-2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final</a:t>
            </a:r>
            <a:r>
              <a:rPr lang="en-US" sz="2800" spc="-25" dirty="0">
                <a:latin typeface="Arial"/>
                <a:cs typeface="Arial"/>
              </a:rPr>
              <a:t> </a:t>
            </a:r>
            <a:r>
              <a:rPr lang="en-US" sz="2800" spc="-10" dirty="0">
                <a:latin typeface="Arial"/>
                <a:cs typeface="Arial"/>
              </a:rPr>
              <a:t>discharge </a:t>
            </a:r>
            <a:r>
              <a:rPr lang="en-US" sz="2800" dirty="0">
                <a:latin typeface="Arial"/>
                <a:cs typeface="Arial"/>
              </a:rPr>
              <a:t>point;</a:t>
            </a:r>
            <a:r>
              <a:rPr lang="en-US" sz="2800" spc="-30" dirty="0">
                <a:latin typeface="Arial"/>
                <a:cs typeface="Arial"/>
              </a:rPr>
              <a:t> </a:t>
            </a:r>
            <a:r>
              <a:rPr lang="en-US" sz="2800" spc="-25" dirty="0">
                <a:solidFill>
                  <a:srgbClr val="FF0000"/>
                </a:solidFill>
                <a:latin typeface="Arial"/>
                <a:cs typeface="Arial"/>
              </a:rPr>
              <a:t>or</a:t>
            </a:r>
            <a:endParaRPr lang="en-US" sz="2800" dirty="0">
              <a:latin typeface="Arial"/>
              <a:cs typeface="Arial"/>
            </a:endParaRPr>
          </a:p>
          <a:p>
            <a:pPr marL="356276" marR="206131" indent="-343552">
              <a:lnSpc>
                <a:spcPct val="100000"/>
              </a:lnSpc>
              <a:spcBef>
                <a:spcPts val="721"/>
              </a:spcBef>
              <a:buChar char="•"/>
              <a:tabLst>
                <a:tab pos="355639" algn="l"/>
                <a:tab pos="356276" algn="l"/>
              </a:tabLst>
            </a:pPr>
            <a:r>
              <a:rPr lang="en-US" sz="2800" dirty="0">
                <a:latin typeface="Arial"/>
                <a:cs typeface="Arial"/>
              </a:rPr>
              <a:t>b)</a:t>
            </a:r>
            <a:r>
              <a:rPr lang="en-US" sz="2800" spc="-3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any</a:t>
            </a:r>
            <a:r>
              <a:rPr lang="en-US" sz="2800" spc="-3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point</a:t>
            </a:r>
            <a:r>
              <a:rPr lang="en-US" sz="2800" spc="-5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where</a:t>
            </a:r>
            <a:r>
              <a:rPr lang="en-US" sz="2800" spc="-5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the</a:t>
            </a:r>
            <a:r>
              <a:rPr lang="en-US" sz="2800" spc="-2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effluent</a:t>
            </a:r>
            <a:r>
              <a:rPr lang="en-US" sz="2800" spc="-3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enters</a:t>
            </a:r>
            <a:r>
              <a:rPr lang="en-US" sz="2800" spc="-25" dirty="0">
                <a:latin typeface="Arial"/>
                <a:cs typeface="Arial"/>
              </a:rPr>
              <a:t> </a:t>
            </a:r>
            <a:r>
              <a:rPr lang="en-US" sz="2800" spc="-20" dirty="0">
                <a:latin typeface="Arial"/>
                <a:cs typeface="Arial"/>
              </a:rPr>
              <a:t>that </a:t>
            </a:r>
            <a:r>
              <a:rPr lang="en-US" sz="2800" dirty="0">
                <a:latin typeface="Arial"/>
                <a:cs typeface="Arial"/>
              </a:rPr>
              <a:t>water</a:t>
            </a:r>
            <a:r>
              <a:rPr lang="en-US" sz="2800" spc="-2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from the</a:t>
            </a:r>
            <a:r>
              <a:rPr lang="en-US" sz="2800" spc="-1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place</a:t>
            </a:r>
            <a:r>
              <a:rPr lang="en-US" sz="2800" spc="-4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where</a:t>
            </a:r>
            <a:r>
              <a:rPr lang="en-US" sz="2800" spc="-3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it</a:t>
            </a:r>
            <a:r>
              <a:rPr lang="en-US" sz="2800" spc="-1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was</a:t>
            </a:r>
            <a:r>
              <a:rPr lang="en-US" sz="2800" spc="-15" dirty="0">
                <a:latin typeface="Arial"/>
                <a:cs typeface="Arial"/>
              </a:rPr>
              <a:t> </a:t>
            </a:r>
            <a:r>
              <a:rPr lang="en-US" sz="2800" spc="-10" dirty="0">
                <a:latin typeface="Arial"/>
                <a:cs typeface="Arial"/>
              </a:rPr>
              <a:t>deposited </a:t>
            </a:r>
            <a:r>
              <a:rPr lang="en-US" sz="2800" dirty="0">
                <a:latin typeface="Arial"/>
                <a:cs typeface="Arial"/>
              </a:rPr>
              <a:t>via</a:t>
            </a:r>
            <a:r>
              <a:rPr lang="en-US" sz="2800" spc="-3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the</a:t>
            </a:r>
            <a:r>
              <a:rPr lang="en-US" sz="2800" spc="-2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final</a:t>
            </a:r>
            <a:r>
              <a:rPr lang="en-US" sz="2800" spc="-2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discharge</a:t>
            </a:r>
            <a:r>
              <a:rPr lang="en-US" sz="2800" spc="-45" dirty="0">
                <a:latin typeface="Arial"/>
                <a:cs typeface="Arial"/>
              </a:rPr>
              <a:t> </a:t>
            </a:r>
            <a:r>
              <a:rPr lang="en-US" sz="2800" spc="-10" dirty="0">
                <a:latin typeface="Arial"/>
                <a:cs typeface="Arial"/>
              </a:rPr>
              <a:t>point.</a:t>
            </a:r>
            <a:endParaRPr 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8278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D5B9F-86E2-4823-9841-8ADCE4BBC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Authorization to Deposit</a:t>
            </a:r>
            <a:endParaRPr lang="en-C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3429B78-1ED0-FB7B-D9EA-A9BF980C82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 marL="12724" marR="5090">
              <a:spcBef>
                <a:spcPts val="356"/>
              </a:spcBef>
              <a:buSzPct val="144736"/>
              <a:buFont typeface="Arial"/>
              <a:buChar char="•"/>
              <a:tabLst>
                <a:tab pos="202314" algn="l"/>
              </a:tabLst>
            </a:pPr>
            <a:r>
              <a:rPr lang="en-US" sz="2200" b="1"/>
              <a:t>To</a:t>
            </a:r>
            <a:r>
              <a:rPr lang="en-US" sz="2200" b="1" spc="-55"/>
              <a:t> </a:t>
            </a:r>
            <a:r>
              <a:rPr lang="en-US" sz="2200" b="1"/>
              <a:t>comply</a:t>
            </a:r>
            <a:r>
              <a:rPr lang="en-US" sz="2200" b="1" spc="-55"/>
              <a:t> </a:t>
            </a:r>
            <a:r>
              <a:rPr lang="en-US" sz="2200" b="1"/>
              <a:t>with</a:t>
            </a:r>
            <a:r>
              <a:rPr lang="en-US" sz="2200" b="1" spc="-65"/>
              <a:t> </a:t>
            </a:r>
            <a:r>
              <a:rPr lang="en-US" sz="2200" b="1"/>
              <a:t>WSER</a:t>
            </a:r>
            <a:r>
              <a:rPr lang="en-US" sz="2200" b="1" spc="-45"/>
              <a:t> </a:t>
            </a:r>
            <a:r>
              <a:rPr lang="en-US" sz="2200" b="1"/>
              <a:t>the</a:t>
            </a:r>
            <a:r>
              <a:rPr lang="en-US" sz="2200" b="1" spc="-35"/>
              <a:t> </a:t>
            </a:r>
            <a:r>
              <a:rPr lang="en-US" sz="2200" b="1"/>
              <a:t>effluent</a:t>
            </a:r>
            <a:r>
              <a:rPr lang="en-US" sz="2200" b="1" spc="-45"/>
              <a:t> </a:t>
            </a:r>
            <a:r>
              <a:rPr lang="en-US" sz="2200" b="1"/>
              <a:t>must</a:t>
            </a:r>
            <a:r>
              <a:rPr lang="en-US" sz="2200" b="1" spc="-35"/>
              <a:t> </a:t>
            </a:r>
            <a:r>
              <a:rPr lang="en-US" sz="2200" b="1"/>
              <a:t>meet</a:t>
            </a:r>
            <a:r>
              <a:rPr lang="en-US" sz="2200" b="1" spc="-20"/>
              <a:t> </a:t>
            </a:r>
            <a:r>
              <a:rPr lang="en-US" sz="2200" b="1"/>
              <a:t>specific</a:t>
            </a:r>
            <a:r>
              <a:rPr lang="en-US" sz="2200" b="1" spc="-35"/>
              <a:t> </a:t>
            </a:r>
            <a:r>
              <a:rPr lang="en-US" sz="2200" b="1" spc="-10"/>
              <a:t>conditions </a:t>
            </a:r>
            <a:r>
              <a:rPr lang="en-US" sz="2200" b="1"/>
              <a:t>during</a:t>
            </a:r>
            <a:r>
              <a:rPr lang="en-US" sz="2200" b="1" spc="-65"/>
              <a:t> </a:t>
            </a:r>
            <a:r>
              <a:rPr lang="en-US" sz="2200" b="1" spc="-10"/>
              <a:t>discharge:</a:t>
            </a:r>
            <a:endParaRPr lang="en-US" sz="2200"/>
          </a:p>
          <a:p>
            <a:pPr marL="707462" lvl="1" indent="-237304">
              <a:buClr>
                <a:srgbClr val="395F1B"/>
              </a:buClr>
              <a:buSzPct val="144117"/>
              <a:buChar char="–"/>
              <a:tabLst>
                <a:tab pos="708098" algn="l"/>
              </a:tabLst>
            </a:pPr>
            <a:r>
              <a:rPr lang="en-US" sz="2200"/>
              <a:t>Limits</a:t>
            </a:r>
            <a:r>
              <a:rPr lang="en-US" sz="2200" spc="-30"/>
              <a:t> </a:t>
            </a:r>
            <a:r>
              <a:rPr lang="en-US" sz="2200"/>
              <a:t>on</a:t>
            </a:r>
            <a:r>
              <a:rPr lang="en-US" sz="2200" spc="5"/>
              <a:t> </a:t>
            </a:r>
            <a:r>
              <a:rPr lang="en-US" sz="2200"/>
              <a:t>the</a:t>
            </a:r>
            <a:r>
              <a:rPr lang="en-US" sz="2200" spc="-5"/>
              <a:t> </a:t>
            </a:r>
            <a:r>
              <a:rPr lang="en-US" sz="2200"/>
              <a:t>concentrations</a:t>
            </a:r>
            <a:r>
              <a:rPr lang="en-US" sz="2200" spc="5"/>
              <a:t> </a:t>
            </a:r>
            <a:r>
              <a:rPr lang="en-US" sz="2200"/>
              <a:t>of</a:t>
            </a:r>
            <a:r>
              <a:rPr lang="en-US" sz="2200" spc="-5"/>
              <a:t> </a:t>
            </a:r>
            <a:r>
              <a:rPr lang="en-US" sz="2200"/>
              <a:t>certain pollutants (CBOD,</a:t>
            </a:r>
            <a:r>
              <a:rPr lang="en-US" sz="2200" spc="-30"/>
              <a:t> </a:t>
            </a:r>
            <a:r>
              <a:rPr lang="en-US" sz="2200" spc="-10"/>
              <a:t>suspended</a:t>
            </a:r>
            <a:endParaRPr lang="en-US" sz="2200"/>
          </a:p>
          <a:p>
            <a:pPr marL="652112"/>
            <a:r>
              <a:rPr lang="en-US" sz="2200"/>
              <a:t>solids,</a:t>
            </a:r>
            <a:r>
              <a:rPr lang="en-US" sz="2200" spc="-40"/>
              <a:t> </a:t>
            </a:r>
            <a:r>
              <a:rPr lang="en-US" sz="2200"/>
              <a:t>total</a:t>
            </a:r>
            <a:r>
              <a:rPr lang="en-US" sz="2200" spc="20"/>
              <a:t> </a:t>
            </a:r>
            <a:r>
              <a:rPr lang="en-US" sz="2200"/>
              <a:t>residual</a:t>
            </a:r>
            <a:r>
              <a:rPr lang="en-US" sz="2200" spc="-15"/>
              <a:t> </a:t>
            </a:r>
            <a:r>
              <a:rPr lang="en-US" sz="2200"/>
              <a:t>chlorine</a:t>
            </a:r>
            <a:r>
              <a:rPr lang="en-US" sz="2200" spc="-10"/>
              <a:t> </a:t>
            </a:r>
            <a:r>
              <a:rPr lang="en-US" sz="2200"/>
              <a:t>and</a:t>
            </a:r>
            <a:r>
              <a:rPr lang="en-US" sz="2200" spc="5"/>
              <a:t> </a:t>
            </a:r>
            <a:r>
              <a:rPr lang="en-US" sz="2200" spc="-10"/>
              <a:t>un-</a:t>
            </a:r>
            <a:r>
              <a:rPr lang="en-US" sz="2200"/>
              <a:t>ionized</a:t>
            </a:r>
            <a:r>
              <a:rPr lang="en-US" sz="2200" spc="-10"/>
              <a:t> ammonia)</a:t>
            </a:r>
            <a:endParaRPr lang="en-US" sz="2200"/>
          </a:p>
          <a:p>
            <a:pPr marL="707462" lvl="1" indent="-237304">
              <a:buClr>
                <a:srgbClr val="395F1B"/>
              </a:buClr>
              <a:buSzPct val="144117"/>
              <a:buChar char="–"/>
              <a:tabLst>
                <a:tab pos="708098" algn="l"/>
              </a:tabLst>
            </a:pPr>
            <a:r>
              <a:rPr lang="en-US" sz="2200"/>
              <a:t>Effluent</a:t>
            </a:r>
            <a:r>
              <a:rPr lang="en-US" sz="2200" spc="-15"/>
              <a:t> </a:t>
            </a:r>
            <a:r>
              <a:rPr lang="en-US" sz="2200"/>
              <a:t>deposited</a:t>
            </a:r>
            <a:r>
              <a:rPr lang="en-US" sz="2200" spc="10"/>
              <a:t> </a:t>
            </a:r>
            <a:r>
              <a:rPr lang="en-US" sz="2200"/>
              <a:t>cannot</a:t>
            </a:r>
            <a:r>
              <a:rPr lang="en-US" sz="2200" spc="-10"/>
              <a:t> </a:t>
            </a:r>
            <a:r>
              <a:rPr lang="en-US" sz="2200"/>
              <a:t>be acutely</a:t>
            </a:r>
            <a:r>
              <a:rPr lang="en-US" sz="2200" spc="-5"/>
              <a:t> </a:t>
            </a:r>
            <a:r>
              <a:rPr lang="en-US" sz="2200"/>
              <a:t>lethal</a:t>
            </a:r>
            <a:r>
              <a:rPr lang="en-US" sz="2200" spc="-10"/>
              <a:t> </a:t>
            </a:r>
            <a:r>
              <a:rPr lang="en-US" sz="2200"/>
              <a:t>to</a:t>
            </a:r>
            <a:r>
              <a:rPr lang="en-US" sz="2200" spc="-5"/>
              <a:t> </a:t>
            </a:r>
            <a:r>
              <a:rPr lang="en-US" sz="2200"/>
              <a:t>fish (i.e.</a:t>
            </a:r>
            <a:r>
              <a:rPr lang="en-US" sz="2200" spc="-5"/>
              <a:t> </a:t>
            </a:r>
            <a:r>
              <a:rPr lang="en-US" sz="2200" spc="-10"/>
              <a:t>poisonous)</a:t>
            </a:r>
            <a:endParaRPr lang="en-US" sz="2200"/>
          </a:p>
          <a:p>
            <a:pPr marL="707462" lvl="1" indent="-237304">
              <a:buClr>
                <a:srgbClr val="395F1B"/>
              </a:buClr>
              <a:buSzPct val="144117"/>
              <a:buChar char="–"/>
              <a:tabLst>
                <a:tab pos="708098" algn="l"/>
              </a:tabLst>
            </a:pPr>
            <a:r>
              <a:rPr lang="en-US" sz="2200"/>
              <a:t>Effluent</a:t>
            </a:r>
            <a:r>
              <a:rPr lang="en-US" sz="2200" spc="-20"/>
              <a:t> </a:t>
            </a:r>
            <a:r>
              <a:rPr lang="en-US" sz="2200"/>
              <a:t>quality</a:t>
            </a:r>
            <a:r>
              <a:rPr lang="en-US" sz="2200" spc="-15"/>
              <a:t> </a:t>
            </a:r>
            <a:r>
              <a:rPr lang="en-US" sz="2200"/>
              <a:t>standards</a:t>
            </a:r>
            <a:r>
              <a:rPr lang="en-US" sz="2200" spc="5"/>
              <a:t> </a:t>
            </a:r>
            <a:r>
              <a:rPr lang="en-US" sz="2200"/>
              <a:t>came</a:t>
            </a:r>
            <a:r>
              <a:rPr lang="en-US" sz="2200" spc="-15"/>
              <a:t> </a:t>
            </a:r>
            <a:r>
              <a:rPr lang="en-US" sz="2200"/>
              <a:t>into</a:t>
            </a:r>
            <a:r>
              <a:rPr lang="en-US" sz="2200" spc="-5"/>
              <a:t> </a:t>
            </a:r>
            <a:r>
              <a:rPr lang="en-US" sz="2200"/>
              <a:t>effect</a:t>
            </a:r>
            <a:r>
              <a:rPr lang="en-US" sz="2200" spc="10"/>
              <a:t> </a:t>
            </a:r>
            <a:r>
              <a:rPr lang="en-US" sz="2200"/>
              <a:t>January</a:t>
            </a:r>
            <a:r>
              <a:rPr lang="en-US" sz="2200" spc="-5"/>
              <a:t> </a:t>
            </a:r>
            <a:r>
              <a:rPr lang="en-US" sz="2200"/>
              <a:t>1,</a:t>
            </a:r>
            <a:r>
              <a:rPr lang="en-US" sz="2200" spc="-10"/>
              <a:t> </a:t>
            </a:r>
            <a:r>
              <a:rPr lang="en-US" sz="2200" spc="-20"/>
              <a:t>2015</a:t>
            </a:r>
            <a:endParaRPr lang="en-US" sz="2200"/>
          </a:p>
          <a:p>
            <a:endParaRPr lang="en-CA" sz="2200"/>
          </a:p>
        </p:txBody>
      </p:sp>
      <p:pic>
        <p:nvPicPr>
          <p:cNvPr id="6" name="object 5">
            <a:extLst>
              <a:ext uri="{FF2B5EF4-FFF2-40B4-BE49-F238E27FC236}">
                <a16:creationId xmlns:a16="http://schemas.microsoft.com/office/drawing/2014/main" id="{59342096-DB94-122D-55C0-ECC4C7B4D83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55080" y="2658237"/>
            <a:ext cx="5181600" cy="1541525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104C0-8B56-49F4-BCD2-AAF83C792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8A5B71B-563B-CB48-AD31-D4E4B0B64B93}" type="slidenum">
              <a:rPr lang="en-CA" smtClean="0"/>
              <a:pPr>
                <a:spcAft>
                  <a:spcPts val="600"/>
                </a:spcAft>
              </a:pPr>
              <a:t>9</a:t>
            </a:fld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333D09-A3A4-F7ED-99A6-8068EC83B096}"/>
              </a:ext>
            </a:extLst>
          </p:cNvPr>
          <p:cNvSpPr txBox="1"/>
          <p:nvPr/>
        </p:nvSpPr>
        <p:spPr>
          <a:xfrm>
            <a:off x="6471920" y="4349199"/>
            <a:ext cx="5064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5986">
              <a:lnSpc>
                <a:spcPct val="100000"/>
              </a:lnSpc>
              <a:spcBef>
                <a:spcPts val="100"/>
              </a:spcBef>
            </a:pPr>
            <a:r>
              <a:rPr lang="en-US" sz="1200" dirty="0">
                <a:latin typeface="Arial"/>
                <a:cs typeface="Arial"/>
              </a:rPr>
              <a:t>*TRC</a:t>
            </a:r>
            <a:r>
              <a:rPr lang="en-US" sz="1200" spc="-1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standard</a:t>
            </a:r>
            <a:r>
              <a:rPr lang="en-US" sz="1200" spc="-2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for</a:t>
            </a:r>
            <a:r>
              <a:rPr lang="en-US" sz="1200" spc="-4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systems</a:t>
            </a:r>
            <a:r>
              <a:rPr lang="en-US" sz="1200" spc="-3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&lt;</a:t>
            </a:r>
            <a:r>
              <a:rPr lang="en-US" sz="1200" spc="-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5000</a:t>
            </a:r>
            <a:r>
              <a:rPr lang="en-US" sz="1200" spc="-1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m</a:t>
            </a:r>
            <a:r>
              <a:rPr lang="en-US" sz="1200" baseline="27777" dirty="0">
                <a:latin typeface="Arial"/>
                <a:cs typeface="Arial"/>
              </a:rPr>
              <a:t>3</a:t>
            </a:r>
            <a:r>
              <a:rPr lang="en-US" sz="1200" dirty="0">
                <a:latin typeface="Arial"/>
                <a:cs typeface="Arial"/>
              </a:rPr>
              <a:t>/day</a:t>
            </a:r>
            <a:r>
              <a:rPr lang="en-US" sz="1200" spc="-3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is in</a:t>
            </a:r>
            <a:r>
              <a:rPr lang="en-US" sz="1200" spc="-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effect</a:t>
            </a:r>
            <a:r>
              <a:rPr lang="en-US" sz="1200" spc="-5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January</a:t>
            </a:r>
            <a:r>
              <a:rPr lang="en-US" sz="1200" spc="-2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1,</a:t>
            </a:r>
            <a:r>
              <a:rPr lang="en-US" sz="1200" spc="-15" dirty="0">
                <a:latin typeface="Arial"/>
                <a:cs typeface="Arial"/>
              </a:rPr>
              <a:t> </a:t>
            </a:r>
            <a:r>
              <a:rPr lang="en-US" sz="1200" spc="-20" dirty="0">
                <a:latin typeface="Arial"/>
                <a:cs typeface="Arial"/>
              </a:rPr>
              <a:t>2021</a:t>
            </a:r>
            <a:endParaRPr lang="en-US" sz="1200" dirty="0">
              <a:latin typeface="Arial"/>
              <a:cs typeface="Arial"/>
            </a:endParaRPr>
          </a:p>
          <a:p>
            <a:pPr marL="38172">
              <a:lnSpc>
                <a:spcPct val="100000"/>
              </a:lnSpc>
            </a:pPr>
            <a:r>
              <a:rPr lang="en-US" sz="1200" spc="-10" dirty="0">
                <a:latin typeface="Arial"/>
                <a:cs typeface="Arial"/>
              </a:rPr>
              <a:t>*Un-</a:t>
            </a:r>
            <a:r>
              <a:rPr lang="en-US" sz="1200" dirty="0">
                <a:latin typeface="Arial"/>
                <a:cs typeface="Arial"/>
              </a:rPr>
              <a:t>ionized</a:t>
            </a:r>
            <a:r>
              <a:rPr lang="en-US" sz="1200" spc="-1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ammonia</a:t>
            </a:r>
            <a:r>
              <a:rPr lang="en-US" sz="1200" spc="-3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(NH3)</a:t>
            </a:r>
            <a:r>
              <a:rPr lang="en-US" sz="1200" spc="-2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reporting</a:t>
            </a:r>
            <a:r>
              <a:rPr lang="en-US" sz="1200" spc="-5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requirements</a:t>
            </a:r>
            <a:r>
              <a:rPr lang="en-US" sz="1200" spc="-5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ended</a:t>
            </a:r>
            <a:r>
              <a:rPr lang="en-US" sz="1200" spc="-2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June</a:t>
            </a:r>
            <a:r>
              <a:rPr lang="en-US" sz="1200" spc="-2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30,</a:t>
            </a:r>
            <a:r>
              <a:rPr lang="en-US" sz="1200" spc="-3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2014,</a:t>
            </a:r>
            <a:r>
              <a:rPr lang="en-US" sz="1200" spc="-3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but</a:t>
            </a:r>
            <a:r>
              <a:rPr lang="en-US" sz="1200" spc="-30" dirty="0">
                <a:latin typeface="Arial"/>
                <a:cs typeface="Arial"/>
              </a:rPr>
              <a:t> </a:t>
            </a:r>
            <a:r>
              <a:rPr lang="en-US" sz="1200" spc="-25" dirty="0">
                <a:latin typeface="Arial"/>
                <a:cs typeface="Arial"/>
              </a:rPr>
              <a:t>the </a:t>
            </a:r>
            <a:r>
              <a:rPr lang="en-US" sz="1200" dirty="0">
                <a:latin typeface="Arial"/>
                <a:cs typeface="Arial"/>
              </a:rPr>
              <a:t>standard</a:t>
            </a:r>
            <a:r>
              <a:rPr lang="en-US" sz="1200" spc="-4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for</a:t>
            </a:r>
            <a:r>
              <a:rPr lang="en-US" sz="1200" spc="-4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NH3</a:t>
            </a:r>
            <a:r>
              <a:rPr lang="en-US" sz="1200" spc="1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must</a:t>
            </a:r>
            <a:r>
              <a:rPr lang="en-US" sz="1200" spc="-3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still</a:t>
            </a:r>
            <a:r>
              <a:rPr lang="en-US" sz="1200" spc="-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be</a:t>
            </a:r>
            <a:r>
              <a:rPr lang="en-US" sz="1200" spc="-15" dirty="0">
                <a:latin typeface="Arial"/>
                <a:cs typeface="Arial"/>
              </a:rPr>
              <a:t> </a:t>
            </a:r>
            <a:r>
              <a:rPr lang="en-US" sz="1200" spc="-25" dirty="0">
                <a:latin typeface="Arial"/>
                <a:cs typeface="Arial"/>
              </a:rPr>
              <a:t>met</a:t>
            </a:r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0006272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AFNWA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D0FF"/>
      </a:accent1>
      <a:accent2>
        <a:srgbClr val="FEFF23"/>
      </a:accent2>
      <a:accent3>
        <a:srgbClr val="FF0100"/>
      </a:accent3>
      <a:accent4>
        <a:srgbClr val="FFC000"/>
      </a:accent4>
      <a:accent5>
        <a:srgbClr val="5B9BD5"/>
      </a:accent5>
      <a:accent6>
        <a:srgbClr val="70AD47"/>
      </a:accent6>
      <a:hlink>
        <a:srgbClr val="00D0FF"/>
      </a:hlink>
      <a:folHlink>
        <a:srgbClr val="2B539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FNWA Template_dec1 2020" id="{B884D265-ECD7-9042-9BDF-82BB8D2F8821}" vid="{BD02BC27-CF66-9540-A3E5-61C4E087DAC3}"/>
    </a:ext>
  </a:extLst>
</a:theme>
</file>

<file path=ppt/theme/theme2.xml><?xml version="1.0" encoding="utf-8"?>
<a:theme xmlns:a="http://schemas.openxmlformats.org/drawingml/2006/main" name="3_Civic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EOCP 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OCP Template.potx" id="{EA4F63BC-D9D5-4492-AB97-0C70D3E153A0}" vid="{F5848F43-AA80-4334-A45A-F900C5982239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3070E1B5C9D34B9E75CFF572540879" ma:contentTypeVersion="16" ma:contentTypeDescription="Create a new document." ma:contentTypeScope="" ma:versionID="7031667600193951ab4891981ac524ce">
  <xsd:schema xmlns:xsd="http://www.w3.org/2001/XMLSchema" xmlns:xs="http://www.w3.org/2001/XMLSchema" xmlns:p="http://schemas.microsoft.com/office/2006/metadata/properties" xmlns:ns2="b9a2e070-1f8c-492d-b42a-f52db61481c7" xmlns:ns3="8471cae0-94a4-4992-9fb4-e97daf24987d" targetNamespace="http://schemas.microsoft.com/office/2006/metadata/properties" ma:root="true" ma:fieldsID="2a9c865e0a853a24f187fa8a81086daa" ns2:_="" ns3:_="">
    <xsd:import namespace="b9a2e070-1f8c-492d-b42a-f52db61481c7"/>
    <xsd:import namespace="8471cae0-94a4-4992-9fb4-e97daf2498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a2e070-1f8c-492d-b42a-f52db61481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32ab196-4d53-4bf4-819d-ed9009d12c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71cae0-94a4-4992-9fb4-e97daf24987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fbc8896-8d6d-4949-9379-4705288cdcba}" ma:internalName="TaxCatchAll" ma:showField="CatchAllData" ma:web="8471cae0-94a4-4992-9fb4-e97daf2498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471cae0-94a4-4992-9fb4-e97daf24987d" xsi:nil="true"/>
    <lcf76f155ced4ddcb4097134ff3c332f xmlns="b9a2e070-1f8c-492d-b42a-f52db61481c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C885214-C9CF-4C47-BF0B-A13D8D594F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a2e070-1f8c-492d-b42a-f52db61481c7"/>
    <ds:schemaRef ds:uri="8471cae0-94a4-4992-9fb4-e97daf2498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7E1C147-DB3E-46ED-867C-E9ACB2B92CB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61296F2-1906-4C5D-A4E0-930E4F1044AE}">
  <ds:schemaRefs>
    <ds:schemaRef ds:uri="http://schemas.microsoft.com/office/2006/metadata/properties"/>
    <ds:schemaRef ds:uri="http://schemas.microsoft.com/office/infopath/2007/PartnerControls"/>
    <ds:schemaRef ds:uri="8471cae0-94a4-4992-9fb4-e97daf24987d"/>
    <ds:schemaRef ds:uri="b9a2e070-1f8c-492d-b42a-f52db61481c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6349</TotalTime>
  <Words>2828</Words>
  <Application>Microsoft Office PowerPoint</Application>
  <PresentationFormat>Widescreen</PresentationFormat>
  <Paragraphs>411</Paragraphs>
  <Slides>42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54" baseType="lpstr">
      <vt:lpstr>Arial</vt:lpstr>
      <vt:lpstr>Arial Black</vt:lpstr>
      <vt:lpstr>Calibri</vt:lpstr>
      <vt:lpstr>Calibri Light</vt:lpstr>
      <vt:lpstr>Courier New</vt:lpstr>
      <vt:lpstr>Georgia</vt:lpstr>
      <vt:lpstr>Times New Roman</vt:lpstr>
      <vt:lpstr>Wingdings</vt:lpstr>
      <vt:lpstr>Wingdings 2</vt:lpstr>
      <vt:lpstr>Office Theme</vt:lpstr>
      <vt:lpstr>3_Civic</vt:lpstr>
      <vt:lpstr>1_EOCP Template</vt:lpstr>
      <vt:lpstr>Update on  Regulatory Compliance Program for Wastewater </vt:lpstr>
      <vt:lpstr>Outline</vt:lpstr>
      <vt:lpstr>Purpose of the Regulations</vt:lpstr>
      <vt:lpstr>WSER Application – Who is Regulated</vt:lpstr>
      <vt:lpstr>Types of Wastewater Systems Under Regulations</vt:lpstr>
      <vt:lpstr>First Nation Wastewater Systems</vt:lpstr>
      <vt:lpstr>Deposits to Fish Bearing Water</vt:lpstr>
      <vt:lpstr>Point of Entry</vt:lpstr>
      <vt:lpstr>Authorization to Deposit</vt:lpstr>
      <vt:lpstr>Monitoring and Sampling Requirements</vt:lpstr>
      <vt:lpstr>Transitional and Temporary Authorizarions</vt:lpstr>
      <vt:lpstr>Unauthorized Wastewater Discharges</vt:lpstr>
      <vt:lpstr>Effluent Monitoring and Reporting</vt:lpstr>
      <vt:lpstr>Effluent Monitoring and Reporting</vt:lpstr>
      <vt:lpstr>Sampling – Final Discharge Point</vt:lpstr>
      <vt:lpstr>Reporting Requirements</vt:lpstr>
      <vt:lpstr>What is Swim and Erris?</vt:lpstr>
      <vt:lpstr>Swim Link HTTPS://EC.SS.EC.GC.CA</vt:lpstr>
      <vt:lpstr>Effluent Monitoring and Reporting</vt:lpstr>
      <vt:lpstr>Reporting Requirements</vt:lpstr>
      <vt:lpstr>Reporting Requirements</vt:lpstr>
      <vt:lpstr>Record-Keeping Requirements</vt:lpstr>
      <vt:lpstr>Atlantic Canada First Nations</vt:lpstr>
      <vt:lpstr>Compliance Promotion</vt:lpstr>
      <vt:lpstr>Now What?</vt:lpstr>
      <vt:lpstr>Enforcement</vt:lpstr>
      <vt:lpstr>Objective of Temporary Bypass Authorizations</vt:lpstr>
      <vt:lpstr>Temporary Bypass Authorizations</vt:lpstr>
      <vt:lpstr>Final Discharge Point</vt:lpstr>
      <vt:lpstr>Issue</vt:lpstr>
      <vt:lpstr>Proposed Amendments on Planned Releases</vt:lpstr>
      <vt:lpstr>Proposed Tiered Approach</vt:lpstr>
      <vt:lpstr>Proposed Amendments  </vt:lpstr>
      <vt:lpstr>Level 1 (3 – 5 Points)</vt:lpstr>
      <vt:lpstr>Level 2 (6 – 10 Points)</vt:lpstr>
      <vt:lpstr>Level 3 (11-15 Points)</vt:lpstr>
      <vt:lpstr>Other Proposed Administrative Amendments</vt:lpstr>
      <vt:lpstr>Wastewater Systems Effluent Regulations</vt:lpstr>
      <vt:lpstr>AFNWA – Wastewater Systems Effluent Regulations Plus</vt:lpstr>
      <vt:lpstr>Wastewater Treatment Facility Classifications</vt:lpstr>
      <vt:lpstr>Wastewater Sampling Program</vt:lpstr>
      <vt:lpstr>  Wela’lin!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Breaking New Ground: History and Next Steps in the Development of the Atlantic First Nations Water Authority</dc:title>
  <dc:creator>James M. MacKinnon, MPA</dc:creator>
  <cp:lastModifiedBy>Carl Yates</cp:lastModifiedBy>
  <cp:revision>210</cp:revision>
  <cp:lastPrinted>2022-06-14T14:42:57Z</cp:lastPrinted>
  <dcterms:created xsi:type="dcterms:W3CDTF">2021-02-12T14:56:56Z</dcterms:created>
  <dcterms:modified xsi:type="dcterms:W3CDTF">2022-10-07T16:37:22Z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0x0101006D3070E1B5C9D34B9E75CFF572540879</vt:lpwstr>
  </property>
  <property fmtid="{D5CDD505-2E9C-101B-9397-08002B2CF9AE}" pid="3" name="MediaServiceImageTags">
    <vt:lpwstr/>
  </property>
</Properties>
</file>