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4330" r:id="rId2"/>
  </p:sldMasterIdLst>
  <p:notesMasterIdLst>
    <p:notesMasterId r:id="rId32"/>
  </p:notesMasterIdLst>
  <p:sldIdLst>
    <p:sldId id="256" r:id="rId3"/>
    <p:sldId id="444" r:id="rId4"/>
    <p:sldId id="453" r:id="rId5"/>
    <p:sldId id="454" r:id="rId6"/>
    <p:sldId id="455" r:id="rId7"/>
    <p:sldId id="346" r:id="rId8"/>
    <p:sldId id="446" r:id="rId9"/>
    <p:sldId id="337" r:id="rId10"/>
    <p:sldId id="448" r:id="rId11"/>
    <p:sldId id="457" r:id="rId12"/>
    <p:sldId id="458" r:id="rId13"/>
    <p:sldId id="459" r:id="rId14"/>
    <p:sldId id="460" r:id="rId15"/>
    <p:sldId id="461" r:id="rId16"/>
    <p:sldId id="462" r:id="rId17"/>
    <p:sldId id="445" r:id="rId18"/>
    <p:sldId id="449" r:id="rId19"/>
    <p:sldId id="451" r:id="rId20"/>
    <p:sldId id="463" r:id="rId21"/>
    <p:sldId id="464" r:id="rId22"/>
    <p:sldId id="465" r:id="rId23"/>
    <p:sldId id="468" r:id="rId24"/>
    <p:sldId id="466" r:id="rId25"/>
    <p:sldId id="467" r:id="rId26"/>
    <p:sldId id="469" r:id="rId27"/>
    <p:sldId id="470" r:id="rId28"/>
    <p:sldId id="456" r:id="rId29"/>
    <p:sldId id="450" r:id="rId30"/>
    <p:sldId id="4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765B11-5F6B-D118-15A3-EE2CA252BB75}" name="Carl Yates" initials="CY" userId="S::carl.yates@afnwa.ca::d0ef8570-aa56-4a61-9146-f174dd9b114d" providerId="AD"/>
  <p188:author id="{1BFB081C-41FC-B632-B3F7-0C146ED926B9}" name="Montreuil, Krysta R" initials="MKR" userId="S::Krysta.Montreuil@novascotia.ca::04e4374c-5558-4c4e-9446-540016df2d6b" providerId="AD"/>
  <p188:author id="{B4E26823-1AAF-2588-C3A6-48DD3D49AE59}" name="Chantal LeBlanc" initials="CL" userId="S::chantal.leblanc@afnwa.ca::26b6cd5d-b7a0-49ff-8c57-278e866c78da" providerId="AD"/>
  <p188:author id="{34D22151-0ED6-B592-7A11-8F3768C503C8}" name="James MacKinnon" initials="JM" userId="S::james.mackinnon@afnwa.ca::a3ac07bb-b397-4e16-b0e2-1ce4564646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Gould" initials="AG" lastIdx="1" clrIdx="0">
    <p:extLst>
      <p:ext uri="{19B8F6BF-5375-455C-9EA6-DF929625EA0E}">
        <p15:presenceInfo xmlns:p15="http://schemas.microsoft.com/office/powerpoint/2012/main" userId="Adam Gou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BB6"/>
    <a:srgbClr val="7BD3DE"/>
    <a:srgbClr val="00D0FF"/>
    <a:srgbClr val="FEFF23"/>
    <a:srgbClr val="FF0100"/>
    <a:srgbClr val="0EFFFF"/>
    <a:srgbClr val="35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1" autoAdjust="0"/>
    <p:restoredTop sz="83946" autoAdjust="0"/>
  </p:normalViewPr>
  <p:slideViewPr>
    <p:cSldViewPr snapToGrid="0" snapToObjects="1">
      <p:cViewPr varScale="1">
        <p:scale>
          <a:sx n="95" d="100"/>
          <a:sy n="95" d="100"/>
        </p:scale>
        <p:origin x="9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F7629-6A49-FC48-B2EE-1A5CAC5DCA8C}" type="datetimeFigureOut">
              <a:rPr lang="en-CA" smtClean="0"/>
              <a:t>2022-10-07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7EA22-92AD-184F-8C51-A650C93ADC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07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Integrated the two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EA22-92AD-184F-8C51-A650C93ADC28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6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Capital Programs include: Tools &amp; Equipment, vehicles, consulting studies (hydraulic, reservoir inspection, lagoon depth), IRP, HQ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EA22-92AD-184F-8C51-A650C93ADC2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53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94C7-3747-2F41-8F7C-6DD14A9D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694" y="1357461"/>
            <a:ext cx="550025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BEAE-9A8A-F347-8720-35BC22690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694" y="3837136"/>
            <a:ext cx="5500256" cy="4854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9113-FBE8-2944-AAD7-9F3D40CE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FD641-7764-F541-BC81-351C4D99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050" y="1357461"/>
            <a:ext cx="4207813" cy="41430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2F2F97-D544-F742-970B-D1237F51B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6438" y="4253488"/>
            <a:ext cx="5499100" cy="442912"/>
          </a:xfrm>
        </p:spPr>
        <p:txBody>
          <a:bodyPr/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36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566E-742C-A445-B72F-0CBCB032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CEDEC-1589-554B-A554-B2601F9C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9B778-3F4D-1F42-8FDA-5E17AE1F9AC5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3A933-4DB5-C74A-AED5-2ECD076E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8A707-B8D5-D842-AE1C-83582986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090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39E2-3BD4-F540-9B12-2EEBAC0221B3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086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E1C4-0972-F84B-8F00-7431B7CE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39F9-6303-4544-8966-2CEEBB62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3C19A-7CCF-9E42-AA21-175A36850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CB72D-E8CC-6A4C-AD9F-73D15FE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9CC9B-01E5-6045-A9B1-E57055D35C9F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84EF-DEB3-984B-AF17-4BDCE686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4E4DF-A357-8347-82CA-7D045298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500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4601-077E-5444-80A0-9F7F290B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CE7BB-3BA9-6B4B-BC49-94BA3F152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D2A42-1A3B-0044-A50C-D927983E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8E06-DB60-F64F-A865-FBEA75E0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F4FEF-C28F-EA4E-B915-8401E4F50F14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09A83-5D87-E746-97D7-77F71C8B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40B3E-C89F-7744-9345-8A00ACA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66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5600-D724-2D48-9A24-D86A7632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05547-D9F1-8E4F-A751-92AF69AF0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947A-8D87-6F4E-AD2D-B1BDA88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3066F3-EFD0-C74E-B7F5-5425306ACA5F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E29B-1031-F042-9828-C054F418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F904B-8C4D-F042-9501-8AA676C6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955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BB97B-71B6-244B-A65F-60A93630C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EF30-4D87-1942-97C6-AC6F3BD6F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4FDE-1B5D-364D-B1A6-CB3735F1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E9DB4-6319-AC47-B6D1-3CA5ABA74BC2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CCAF-4026-4245-A8B1-32218550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CF6BA-C46A-E14B-84AA-98D6139F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03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2pPr marL="547688" indent="-27305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5CBD-0B96-4381-81CB-5799439CDA52}" type="datetime1">
              <a:rPr lang="en-US"/>
              <a:pPr>
                <a:defRPr/>
              </a:pPr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Atlantic First Nations Water Authority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2043-C856-48BE-A97B-7B410AC5F0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50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94C7-3747-2F41-8F7C-6DD14A9D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BEAE-9A8A-F347-8720-35BC22690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9113-FBE8-2944-AAD7-9F3D40CE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B3677-1DA7-1444-AFD4-D1849C648CB7}"/>
              </a:ext>
            </a:extLst>
          </p:cNvPr>
          <p:cNvSpPr/>
          <p:nvPr userDrawn="1"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1E526A-1E68-5146-A316-C6FF23505B89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09F15-51E0-704B-9E93-64A7C1DD3923}"/>
              </a:ext>
            </a:extLst>
          </p:cNvPr>
          <p:cNvSpPr/>
          <p:nvPr userDrawn="1"/>
        </p:nvSpPr>
        <p:spPr>
          <a:xfrm>
            <a:off x="0" y="0"/>
            <a:ext cx="12234553" cy="6858000"/>
          </a:xfrm>
          <a:prstGeom prst="rect">
            <a:avLst/>
          </a:prstGeom>
          <a:solidFill>
            <a:srgbClr val="00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BF2E1-BE73-104A-9939-6E6052DE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01" y="2766218"/>
            <a:ext cx="628699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52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1E526A-1E68-5146-A316-C6FF23505B89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09F15-51E0-704B-9E93-64A7C1DD3923}"/>
              </a:ext>
            </a:extLst>
          </p:cNvPr>
          <p:cNvSpPr/>
          <p:nvPr userDrawn="1"/>
        </p:nvSpPr>
        <p:spPr>
          <a:xfrm>
            <a:off x="0" y="0"/>
            <a:ext cx="122345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3E74A-AA60-F142-A702-D07A09250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1718" y="2036476"/>
            <a:ext cx="2828564" cy="27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189C-A65B-EB45-A324-3D9DB8E0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305"/>
            <a:ext cx="4810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7337E-6053-CA4B-8F75-424F3AC4C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54116-49BB-E64F-97DE-8BBF89614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75794"/>
            <a:ext cx="4810432" cy="3380556"/>
          </a:xfrm>
        </p:spPr>
        <p:txBody>
          <a:bodyPr>
            <a:normAutofit/>
          </a:bodyPr>
          <a:lstStyle>
            <a:lvl1pPr>
              <a:buClr>
                <a:srgbClr val="00D0FF"/>
              </a:buClr>
              <a:defRPr sz="2400"/>
            </a:lvl1pPr>
            <a:lvl2pPr>
              <a:buClr>
                <a:srgbClr val="00D0FF"/>
              </a:buClr>
              <a:defRPr sz="2000"/>
            </a:lvl2pPr>
            <a:lvl3pPr>
              <a:buClr>
                <a:srgbClr val="00D0FF"/>
              </a:buClr>
              <a:defRPr sz="1800"/>
            </a:lvl3pPr>
            <a:lvl4pPr>
              <a:buClr>
                <a:srgbClr val="00D0FF"/>
              </a:buClr>
              <a:defRPr sz="1600"/>
            </a:lvl4pPr>
            <a:lvl5pPr>
              <a:buClr>
                <a:srgbClr val="00D0FF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A19BB5-D268-6340-B7E0-3BD10D4664ED}"/>
              </a:ext>
            </a:extLst>
          </p:cNvPr>
          <p:cNvGrpSpPr/>
          <p:nvPr userDrawn="1"/>
        </p:nvGrpSpPr>
        <p:grpSpPr>
          <a:xfrm>
            <a:off x="0" y="6721474"/>
            <a:ext cx="6095999" cy="153080"/>
            <a:chOff x="0" y="6704920"/>
            <a:chExt cx="12192000" cy="1610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196E7B-497F-F545-8439-2297345644EC}"/>
                </a:ext>
              </a:extLst>
            </p:cNvPr>
            <p:cNvSpPr/>
            <p:nvPr userDrawn="1"/>
          </p:nvSpPr>
          <p:spPr>
            <a:xfrm>
              <a:off x="0" y="6704921"/>
              <a:ext cx="3029432" cy="159429"/>
            </a:xfrm>
            <a:prstGeom prst="rect">
              <a:avLst/>
            </a:prstGeom>
            <a:solidFill>
              <a:srgbClr val="0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89E346-8871-FB49-9AC4-71CF0180EF2B}"/>
                </a:ext>
              </a:extLst>
            </p:cNvPr>
            <p:cNvSpPr/>
            <p:nvPr userDrawn="1"/>
          </p:nvSpPr>
          <p:spPr>
            <a:xfrm>
              <a:off x="3029432" y="6704920"/>
              <a:ext cx="3029432" cy="159429"/>
            </a:xfrm>
            <a:prstGeom prst="rect">
              <a:avLst/>
            </a:prstGeom>
            <a:solidFill>
              <a:srgbClr val="FEF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AFF9B6-BED9-5F46-94A0-916E187C6BFE}"/>
                </a:ext>
              </a:extLst>
            </p:cNvPr>
            <p:cNvSpPr/>
            <p:nvPr userDrawn="1"/>
          </p:nvSpPr>
          <p:spPr>
            <a:xfrm>
              <a:off x="9088296" y="6706505"/>
              <a:ext cx="3103704" cy="159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1AF065-BFA8-8E4F-887A-AD1375C2DDEA}"/>
              </a:ext>
            </a:extLst>
          </p:cNvPr>
          <p:cNvSpPr/>
          <p:nvPr userDrawn="1"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D72743-0815-964B-AA0C-33975AD383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600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500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558-3B28-5B48-82F5-4C1925C1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CB2F-6C5A-A34C-8F8F-E09F18ED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D168-9C51-0A4D-AEA1-AEBE3996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BAD7-027C-354D-AB94-4DE711053C8A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F07C-587F-164F-9FAE-13E79D87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4C22-25AC-7D4F-A1FC-3F066B4B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87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7C3D-7ED6-654E-9B06-03A53C4A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186F-CD89-0242-8DA7-17389077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EE870-B838-4749-AC3C-1D607160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2C112-9D1A-9B4E-8B8A-8FEA7A46AF5B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ABA3-8BF5-F547-BF4C-8C5730CB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F9E2-AFE6-D240-8C93-F511FD6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989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E062-2C1E-D34B-863D-251F5186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D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27B6-48B0-D84D-93BA-32E490196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buClr>
                <a:srgbClr val="00D0FF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D0FF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D0FF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7671C-69E7-3B47-B354-BEF61E12C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D0FF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D0FF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D0FF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C9DD-9047-FB4B-8E4C-E0613072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24892-B0DE-2845-87FA-16702F931F06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581D1-BE56-F647-9FF9-C5292BD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0D63-7F79-0946-952D-FE88E22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427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666B-C78F-A44E-A5E9-F2B8AE87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B30E-0F87-194B-96AE-EA5F62CF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E3A4-040E-B848-85D2-FEECA657F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5303-F40C-D945-8C54-B48C465E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64ED4-EBC5-E243-9BAF-63286CE4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D2AC5-DB4F-7A47-B0E2-D7A778C6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AFF97-663A-7F43-A596-7E88869A084B}" type="datetime1">
              <a:rPr lang="en-CA" smtClean="0"/>
              <a:t>2022-10-07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FE19-2A20-D44A-91BC-53832813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79841-5DA3-2F4D-8F19-0D01F62D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7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CC93A-2FD1-6148-B1D7-75CE7C8E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D45B-5536-494B-978E-9F648994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75A-B84A-6842-A379-8C180A776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A5B71B-563B-CB48-AD31-D4E4B0B64B93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0EAC12-B293-444E-80B4-0ABE47175199}"/>
              </a:ext>
            </a:extLst>
          </p:cNvPr>
          <p:cNvGrpSpPr/>
          <p:nvPr userDrawn="1"/>
        </p:nvGrpSpPr>
        <p:grpSpPr>
          <a:xfrm>
            <a:off x="0" y="6704919"/>
            <a:ext cx="12192000" cy="161015"/>
            <a:chOff x="0" y="6704919"/>
            <a:chExt cx="12192000" cy="1610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AF7D2C-4772-E144-BC04-6EC85640D227}"/>
                </a:ext>
              </a:extLst>
            </p:cNvPr>
            <p:cNvSpPr/>
            <p:nvPr userDrawn="1"/>
          </p:nvSpPr>
          <p:spPr>
            <a:xfrm>
              <a:off x="0" y="6704921"/>
              <a:ext cx="3029432" cy="159429"/>
            </a:xfrm>
            <a:prstGeom prst="rect">
              <a:avLst/>
            </a:prstGeom>
            <a:solidFill>
              <a:srgbClr val="0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93E5F2-FA37-A041-A8D7-9D7AB52DADE9}"/>
                </a:ext>
              </a:extLst>
            </p:cNvPr>
            <p:cNvSpPr/>
            <p:nvPr userDrawn="1"/>
          </p:nvSpPr>
          <p:spPr>
            <a:xfrm>
              <a:off x="3029432" y="6704920"/>
              <a:ext cx="3029432" cy="159429"/>
            </a:xfrm>
            <a:prstGeom prst="rect">
              <a:avLst/>
            </a:prstGeom>
            <a:solidFill>
              <a:srgbClr val="FEF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2BABA-945A-9244-9107-0F8F80FB1FB9}"/>
                </a:ext>
              </a:extLst>
            </p:cNvPr>
            <p:cNvSpPr/>
            <p:nvPr userDrawn="1"/>
          </p:nvSpPr>
          <p:spPr>
            <a:xfrm>
              <a:off x="6058864" y="6704919"/>
              <a:ext cx="3029432" cy="159429"/>
            </a:xfrm>
            <a:prstGeom prst="rect">
              <a:avLst/>
            </a:prstGeom>
            <a:solidFill>
              <a:srgbClr val="FF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408FBA-E009-4D4B-AD12-3D6B9DB712F7}"/>
                </a:ext>
              </a:extLst>
            </p:cNvPr>
            <p:cNvSpPr/>
            <p:nvPr userDrawn="1"/>
          </p:nvSpPr>
          <p:spPr>
            <a:xfrm>
              <a:off x="9088296" y="6706505"/>
              <a:ext cx="3103704" cy="159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1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9" r:id="rId3"/>
    <p:sldLayoutId id="2147483672" r:id="rId4"/>
    <p:sldLayoutId id="2147483670" r:id="rId5"/>
    <p:sldLayoutId id="2147483674" r:id="rId6"/>
    <p:sldLayoutId id="2147483651" r:id="rId7"/>
    <p:sldLayoutId id="2147483652" r:id="rId8"/>
    <p:sldLayoutId id="2147483653" r:id="rId9"/>
    <p:sldLayoutId id="2147483654" r:id="rId10"/>
    <p:sldLayoutId id="214748367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D0FF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Georgia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B68B1D36-51F5-4C4D-AACA-0667B3B45EB0}" type="datetime1">
              <a:rPr lang="en-US"/>
              <a:pPr>
                <a:defRPr/>
              </a:pPr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8026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Georgia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r>
              <a:rPr lang="en-CA" dirty="0"/>
              <a:t>Atlantic First Nations Water Authority                                                                             www.apcfnc.ca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AB2627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5EEA560-E9F9-47B5-92CD-AA8D9AEBF7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8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B2627"/>
          </a:solidFill>
          <a:latin typeface="+mj-lt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Char char="•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291A-BEBD-BF4B-90CE-E2B7AF3A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348" y="1629229"/>
            <a:ext cx="6924675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AFNWA Updates; the journey continues</a:t>
            </a:r>
            <a:br>
              <a:rPr lang="en-US" sz="4400" dirty="0"/>
            </a:br>
            <a:endParaRPr lang="en-US" sz="4400" b="1" dirty="0">
              <a:solidFill>
                <a:srgbClr val="00D0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0C83C-BA3A-5649-A899-7DB66D6D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931" y="3573009"/>
            <a:ext cx="6036611" cy="1655762"/>
          </a:xfrm>
        </p:spPr>
        <p:txBody>
          <a:bodyPr>
            <a:normAutofit/>
          </a:bodyPr>
          <a:lstStyle/>
          <a:p>
            <a:pPr algn="l"/>
            <a:endParaRPr lang="en-CA" dirty="0"/>
          </a:p>
          <a:p>
            <a:pPr algn="l"/>
            <a:r>
              <a:rPr lang="en-US" sz="3100" b="1"/>
              <a:t>October 12, </a:t>
            </a:r>
            <a:r>
              <a:rPr lang="en-US" sz="3100" b="1" dirty="0"/>
              <a:t>2022</a:t>
            </a:r>
          </a:p>
          <a:p>
            <a:pPr algn="l"/>
            <a:r>
              <a:rPr lang="en-US" sz="3100" b="1" dirty="0"/>
              <a:t>Carl Yates, interim CEO</a:t>
            </a:r>
          </a:p>
          <a:p>
            <a:pPr algn="l"/>
            <a:endParaRPr lang="en-US" sz="3100" b="1" dirty="0"/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D9DE5-E44E-F445-9696-F65AC934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0" y="1357461"/>
            <a:ext cx="4207813" cy="41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9B14-B423-408A-9962-5F6D48F4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Oversight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A7F5-3AA1-480C-B218-50C8AAC62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3600" dirty="0"/>
              <a:t>Drinking water quality based on NS Environment &amp; Climate Change framework.</a:t>
            </a:r>
          </a:p>
          <a:p>
            <a:pPr lvl="1"/>
            <a:r>
              <a:rPr lang="en-CA" sz="3600" dirty="0"/>
              <a:t>Compliance with Guidelines for Canadian Drinking Water Quality</a:t>
            </a:r>
          </a:p>
          <a:p>
            <a:pPr lvl="1"/>
            <a:r>
              <a:rPr lang="en-CA" sz="3600" dirty="0"/>
              <a:t>Proactive measures developed </a:t>
            </a:r>
            <a:r>
              <a:rPr lang="en-US" sz="3600" dirty="0"/>
              <a:t>with the adoption of water and wastewater safety plans [</a:t>
            </a:r>
            <a:r>
              <a:rPr lang="en-US" sz="3600" dirty="0" err="1"/>
              <a:t>Nujo’tme’k</a:t>
            </a:r>
            <a:r>
              <a:rPr lang="en-US" sz="3600" dirty="0"/>
              <a:t> </a:t>
            </a:r>
            <a:r>
              <a:rPr lang="en-US" sz="3600" dirty="0" err="1"/>
              <a:t>Samqwan</a:t>
            </a:r>
            <a:r>
              <a:rPr lang="en-US" sz="3600" dirty="0"/>
              <a:t>] </a:t>
            </a:r>
          </a:p>
          <a:p>
            <a:r>
              <a:rPr lang="en-US" sz="3600" dirty="0"/>
              <a:t>Wastewater to conform to Wastewater System Effluent Regulations [WSER] with oversight from Environment and Climate Change Canada [ECCC]</a:t>
            </a:r>
          </a:p>
          <a:p>
            <a:r>
              <a:rPr lang="en-US" sz="3600" dirty="0"/>
              <a:t>Relationship with First Nations Financial Management Board to develop framework for economic oversight [MOU approved by Board on January 26, 2022]</a:t>
            </a:r>
          </a:p>
          <a:p>
            <a:pPr lvl="1"/>
            <a:r>
              <a:rPr lang="en-US" sz="3600" dirty="0"/>
              <a:t>Economic oversight to demonstrate financial stewardship for Canada and Communities served by AFNWA</a:t>
            </a:r>
          </a:p>
          <a:p>
            <a:pPr lvl="1"/>
            <a:r>
              <a:rPr lang="en-US" sz="3600" dirty="0"/>
              <a:t>Goal to achieve certification from FNFMB for not-for-profit organizations to leverage debt servicing through First Nations Finance Authority</a:t>
            </a:r>
          </a:p>
          <a:p>
            <a:endParaRPr lang="en-US" sz="2400" dirty="0"/>
          </a:p>
          <a:p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B4FDC-0809-410C-9E20-F8EFD45E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16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C047-8313-42E9-9E32-03B4BE3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365125"/>
            <a:ext cx="1074801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Proposed Drinking Water and </a:t>
            </a:r>
            <a:br>
              <a:rPr lang="en-US" sz="3600" dirty="0"/>
            </a:br>
            <a:r>
              <a:rPr lang="en-US" sz="3600" dirty="0"/>
              <a:t>Wastewater Oversight Framework </a:t>
            </a:r>
            <a:endParaRPr lang="en-CA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BA71-6894-450A-8CAA-3B477B5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11</a:t>
            </a:fld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5983C5-1550-424C-A560-1175AF82F16C}"/>
              </a:ext>
            </a:extLst>
          </p:cNvPr>
          <p:cNvSpPr txBox="1"/>
          <p:nvPr/>
        </p:nvSpPr>
        <p:spPr>
          <a:xfrm>
            <a:off x="6719911" y="5415704"/>
            <a:ext cx="146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Reviewer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(Unit within NSECC)</a:t>
            </a:r>
            <a:endParaRPr lang="en-CA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E7CFE-5F53-430D-826B-DE163466C909}"/>
              </a:ext>
            </a:extLst>
          </p:cNvPr>
          <p:cNvSpPr txBox="1"/>
          <p:nvPr/>
        </p:nvSpPr>
        <p:spPr>
          <a:xfrm>
            <a:off x="6866483" y="3595447"/>
            <a:ext cx="4441646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Public Health and Environmental Oversight: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E8FF3C-CA36-41DB-9351-FC4DA1054423}"/>
              </a:ext>
            </a:extLst>
          </p:cNvPr>
          <p:cNvSpPr txBox="1"/>
          <p:nvPr/>
        </p:nvSpPr>
        <p:spPr>
          <a:xfrm>
            <a:off x="8179940" y="5415704"/>
            <a:ext cx="1508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Public Health Officers/PHE/PHP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416ACE-57FF-460A-A933-B8DF61C99776}"/>
              </a:ext>
            </a:extLst>
          </p:cNvPr>
          <p:cNvCxnSpPr>
            <a:cxnSpLocks/>
          </p:cNvCxnSpPr>
          <p:nvPr/>
        </p:nvCxnSpPr>
        <p:spPr>
          <a:xfrm>
            <a:off x="7294123" y="4938694"/>
            <a:ext cx="0" cy="477010"/>
          </a:xfrm>
          <a:prstGeom prst="straightConnector1">
            <a:avLst/>
          </a:prstGeom>
          <a:ln>
            <a:solidFill>
              <a:srgbClr val="FF3F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EFFBC92-C49C-4E02-9F8D-2A3C2E417B5E}"/>
              </a:ext>
            </a:extLst>
          </p:cNvPr>
          <p:cNvSpPr txBox="1"/>
          <p:nvPr/>
        </p:nvSpPr>
        <p:spPr>
          <a:xfrm>
            <a:off x="6891091" y="4296343"/>
            <a:ext cx="2691116" cy="646331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Drinking water (interim)</a:t>
            </a:r>
            <a:r>
              <a:rPr lang="en-US" b="1" dirty="0"/>
              <a:t>:  ISC </a:t>
            </a:r>
            <a:r>
              <a:rPr lang="en-US" dirty="0"/>
              <a:t>(FNIHB&amp;RO)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9BBB53-513E-439D-953C-93B3C8DE281A}"/>
              </a:ext>
            </a:extLst>
          </p:cNvPr>
          <p:cNvSpPr txBox="1"/>
          <p:nvPr/>
        </p:nvSpPr>
        <p:spPr>
          <a:xfrm>
            <a:off x="9807116" y="4304996"/>
            <a:ext cx="1508566" cy="646331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Wastewater</a:t>
            </a:r>
            <a:r>
              <a:rPr lang="en-US" b="1" dirty="0"/>
              <a:t>: </a:t>
            </a:r>
          </a:p>
          <a:p>
            <a:pPr algn="ctr"/>
            <a:r>
              <a:rPr lang="en-US" b="1" dirty="0"/>
              <a:t>ECCC</a:t>
            </a:r>
            <a:endParaRPr lang="en-CA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D32900-9B5F-4895-ADF9-41280F4521E9}"/>
              </a:ext>
            </a:extLst>
          </p:cNvPr>
          <p:cNvCxnSpPr>
            <a:cxnSpLocks/>
          </p:cNvCxnSpPr>
          <p:nvPr/>
        </p:nvCxnSpPr>
        <p:spPr>
          <a:xfrm>
            <a:off x="8793276" y="4938694"/>
            <a:ext cx="0" cy="477010"/>
          </a:xfrm>
          <a:prstGeom prst="straightConnector1">
            <a:avLst/>
          </a:prstGeom>
          <a:ln>
            <a:solidFill>
              <a:srgbClr val="FF3F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62852B-267E-4DFF-8CA9-7DCA4DB34358}"/>
              </a:ext>
            </a:extLst>
          </p:cNvPr>
          <p:cNvCxnSpPr/>
          <p:nvPr/>
        </p:nvCxnSpPr>
        <p:spPr>
          <a:xfrm>
            <a:off x="8262071" y="3975248"/>
            <a:ext cx="0" cy="265476"/>
          </a:xfrm>
          <a:prstGeom prst="straightConnector1">
            <a:avLst/>
          </a:prstGeom>
          <a:ln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064756-1B3D-4645-808E-7009F4E2873F}"/>
              </a:ext>
            </a:extLst>
          </p:cNvPr>
          <p:cNvCxnSpPr/>
          <p:nvPr/>
        </p:nvCxnSpPr>
        <p:spPr>
          <a:xfrm>
            <a:off x="10548578" y="3975248"/>
            <a:ext cx="0" cy="265476"/>
          </a:xfrm>
          <a:prstGeom prst="straightConnector1">
            <a:avLst/>
          </a:prstGeom>
          <a:ln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20B437-82C0-49E3-B1E9-1848657E0FB3}"/>
              </a:ext>
            </a:extLst>
          </p:cNvPr>
          <p:cNvSpPr txBox="1"/>
          <p:nvPr/>
        </p:nvSpPr>
        <p:spPr>
          <a:xfrm>
            <a:off x="2538238" y="2153540"/>
            <a:ext cx="48221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 and Wastewater Oversight Framework</a:t>
            </a:r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8733D2-8886-4619-A388-9491D15C17F8}"/>
              </a:ext>
            </a:extLst>
          </p:cNvPr>
          <p:cNvSpPr txBox="1"/>
          <p:nvPr/>
        </p:nvSpPr>
        <p:spPr>
          <a:xfrm>
            <a:off x="3881896" y="2778594"/>
            <a:ext cx="23494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Oversight Standards</a:t>
            </a:r>
            <a:endParaRPr lang="en-C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16B0F1-B9D3-40E6-B233-1C9EC6D910A2}"/>
              </a:ext>
            </a:extLst>
          </p:cNvPr>
          <p:cNvSpPr txBox="1"/>
          <p:nvPr/>
        </p:nvSpPr>
        <p:spPr>
          <a:xfrm>
            <a:off x="6583329" y="2779329"/>
            <a:ext cx="18285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Oversight Entities</a:t>
            </a:r>
            <a:endParaRPr lang="en-CA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6D2664-1033-4A26-93EC-D9745B49F608}"/>
              </a:ext>
            </a:extLst>
          </p:cNvPr>
          <p:cNvCxnSpPr>
            <a:cxnSpLocks/>
          </p:cNvCxnSpPr>
          <p:nvPr/>
        </p:nvCxnSpPr>
        <p:spPr>
          <a:xfrm>
            <a:off x="8051139" y="3148661"/>
            <a:ext cx="0" cy="417990"/>
          </a:xfrm>
          <a:prstGeom prst="line">
            <a:avLst/>
          </a:prstGeom>
          <a:ln>
            <a:solidFill>
              <a:srgbClr val="F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CCD4C29-1036-4A58-AE98-AF9B41C4A4E2}"/>
              </a:ext>
            </a:extLst>
          </p:cNvPr>
          <p:cNvSpPr txBox="1"/>
          <p:nvPr/>
        </p:nvSpPr>
        <p:spPr>
          <a:xfrm>
            <a:off x="3881896" y="3678692"/>
            <a:ext cx="2349405" cy="830997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Monitoring, treatment, reporting requirements, inspections, and upgrades</a:t>
            </a:r>
            <a:endParaRPr lang="en-CA" sz="16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B4E813-CDCF-41B4-8F54-969B14C1C4A8}"/>
              </a:ext>
            </a:extLst>
          </p:cNvPr>
          <p:cNvCxnSpPr/>
          <p:nvPr/>
        </p:nvCxnSpPr>
        <p:spPr>
          <a:xfrm>
            <a:off x="5061766" y="2523816"/>
            <a:ext cx="0" cy="25477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070B03-38D3-4EAE-8E7D-786E69393871}"/>
              </a:ext>
            </a:extLst>
          </p:cNvPr>
          <p:cNvCxnSpPr/>
          <p:nvPr/>
        </p:nvCxnSpPr>
        <p:spPr>
          <a:xfrm>
            <a:off x="6685393" y="2523816"/>
            <a:ext cx="0" cy="25477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2A033D-8CF9-49C5-A19C-20F087708940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>
            <a:off x="5056599" y="3147926"/>
            <a:ext cx="0" cy="53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6D86F8-991F-4713-87B4-F74B1CD7A5F8}"/>
              </a:ext>
            </a:extLst>
          </p:cNvPr>
          <p:cNvSpPr txBox="1"/>
          <p:nvPr/>
        </p:nvSpPr>
        <p:spPr>
          <a:xfrm>
            <a:off x="9958028" y="5415704"/>
            <a:ext cx="1508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Inspection Officers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19C4DD-8FFC-4FD0-BD22-C6A895281BF0}"/>
              </a:ext>
            </a:extLst>
          </p:cNvPr>
          <p:cNvCxnSpPr>
            <a:cxnSpLocks/>
          </p:cNvCxnSpPr>
          <p:nvPr/>
        </p:nvCxnSpPr>
        <p:spPr>
          <a:xfrm>
            <a:off x="10604725" y="4938694"/>
            <a:ext cx="0" cy="477010"/>
          </a:xfrm>
          <a:prstGeom prst="straightConnector1">
            <a:avLst/>
          </a:prstGeom>
          <a:ln>
            <a:solidFill>
              <a:srgbClr val="FF3F3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F903F8B-9481-4545-B433-2A5E1D64784E}"/>
              </a:ext>
            </a:extLst>
          </p:cNvPr>
          <p:cNvSpPr txBox="1"/>
          <p:nvPr/>
        </p:nvSpPr>
        <p:spPr>
          <a:xfrm>
            <a:off x="1041092" y="2778594"/>
            <a:ext cx="25799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Internal Standard of Care</a:t>
            </a:r>
            <a:endParaRPr lang="en-CA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1B2332-D50F-4493-8014-87244913872C}"/>
              </a:ext>
            </a:extLst>
          </p:cNvPr>
          <p:cNvCxnSpPr>
            <a:cxnSpLocks/>
          </p:cNvCxnSpPr>
          <p:nvPr/>
        </p:nvCxnSpPr>
        <p:spPr>
          <a:xfrm>
            <a:off x="2166203" y="3147926"/>
            <a:ext cx="0" cy="41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C3EE45-2ECD-4B3D-9139-EFB22A3986A7}"/>
              </a:ext>
            </a:extLst>
          </p:cNvPr>
          <p:cNvCxnSpPr/>
          <p:nvPr/>
        </p:nvCxnSpPr>
        <p:spPr>
          <a:xfrm>
            <a:off x="2901157" y="2522872"/>
            <a:ext cx="0" cy="25477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9AD17CD-A88E-4B59-A614-8D6EDF3061EA}"/>
              </a:ext>
            </a:extLst>
          </p:cNvPr>
          <p:cNvSpPr txBox="1"/>
          <p:nvPr/>
        </p:nvSpPr>
        <p:spPr>
          <a:xfrm>
            <a:off x="1185367" y="3678692"/>
            <a:ext cx="1883139" cy="107721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Nujo’tme’k Samqwan - risk management practices</a:t>
            </a:r>
            <a:endParaRPr lang="en-CA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85CCE-BED7-4A1A-98AD-3F28C0B65D98}"/>
              </a:ext>
            </a:extLst>
          </p:cNvPr>
          <p:cNvSpPr txBox="1"/>
          <p:nvPr/>
        </p:nvSpPr>
        <p:spPr>
          <a:xfrm>
            <a:off x="1450805" y="5259478"/>
            <a:ext cx="150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Contracted Risk Management Auditor</a:t>
            </a:r>
            <a:endParaRPr lang="en-CA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986828-D9D7-47EE-B607-DE8B84B0E441}"/>
              </a:ext>
            </a:extLst>
          </p:cNvPr>
          <p:cNvCxnSpPr>
            <a:cxnSpLocks/>
          </p:cNvCxnSpPr>
          <p:nvPr/>
        </p:nvCxnSpPr>
        <p:spPr>
          <a:xfrm>
            <a:off x="2138662" y="4782468"/>
            <a:ext cx="0" cy="47701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7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14C1-62C8-4D31-826F-1DA898D3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 Economic Oversight Framework </a:t>
            </a:r>
            <a:endParaRPr lang="en-CA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2324-AB72-40CD-9629-3A263488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12</a:t>
            </a:fld>
            <a:endParaRPr lang="en-C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6CB1AC-8C71-4541-A651-751C4067C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070" y="1931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117932-3442-40CD-B699-29C715790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588" y="1497013"/>
          <a:ext cx="10207625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391767" imgH="5129229" progId="Visio.Drawing.15">
                  <p:embed/>
                </p:oleObj>
              </mc:Choice>
              <mc:Fallback>
                <p:oleObj name="Visio" r:id="rId2" imgW="9391767" imgH="5129229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117932-3442-40CD-B699-29C715790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497013"/>
                        <a:ext cx="10207625" cy="522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18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095B-DFEC-4329-A680-330DDEA9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Funding Overview - First Nations Water and Wastewater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7B5F-B6E1-458E-BD90-916C1F5E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AFNWA Approach:</a:t>
            </a:r>
          </a:p>
          <a:p>
            <a:pPr lvl="1"/>
            <a:r>
              <a:rPr lang="en-CA" dirty="0"/>
              <a:t>Ignored the historical and revised ISC methodologies</a:t>
            </a:r>
          </a:p>
          <a:p>
            <a:pPr lvl="1"/>
            <a:r>
              <a:rPr lang="en-CA" dirty="0"/>
              <a:t>Took a long term view for both capital and operating [ten year budget]</a:t>
            </a:r>
          </a:p>
          <a:p>
            <a:pPr lvl="1"/>
            <a:r>
              <a:rPr lang="en-CA" dirty="0"/>
              <a:t>Capital Budget based on recent work completed by Dillon Consultin</a:t>
            </a:r>
            <a:r>
              <a:rPr lang="en-CA" dirty="0">
                <a:solidFill>
                  <a:schemeClr val="tx1"/>
                </a:solidFill>
              </a:rPr>
              <a:t>g, </a:t>
            </a:r>
            <a:r>
              <a:rPr lang="en-CA" dirty="0"/>
              <a:t>Eramosa Engineering and AFNWA Management review</a:t>
            </a:r>
          </a:p>
          <a:p>
            <a:pPr lvl="1"/>
            <a:r>
              <a:rPr lang="en-CA" dirty="0"/>
              <a:t>Operating Budget compiled from first principles with a zero-based budget approach [supported by information from participating communities, AFNWA Management and best practice review]</a:t>
            </a:r>
          </a:p>
          <a:p>
            <a:pPr lvl="1"/>
            <a:r>
              <a:rPr lang="en-CA" dirty="0"/>
              <a:t>Full funding from the federal government</a:t>
            </a:r>
          </a:p>
          <a:p>
            <a:pPr lvl="1"/>
            <a:r>
              <a:rPr lang="en-CA" dirty="0"/>
              <a:t>No user fees for water and wastewater service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E0822-6650-49CE-BA10-ABD79605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69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C2A206-86E3-4601-8735-964114ED4367}"/>
              </a:ext>
            </a:extLst>
          </p:cNvPr>
          <p:cNvSpPr/>
          <p:nvPr/>
        </p:nvSpPr>
        <p:spPr>
          <a:xfrm>
            <a:off x="1030604" y="3349028"/>
            <a:ext cx="9531819" cy="14220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F01A59-68B4-48CF-A8E3-2B41A340C39C}"/>
              </a:ext>
            </a:extLst>
          </p:cNvPr>
          <p:cNvSpPr/>
          <p:nvPr/>
        </p:nvSpPr>
        <p:spPr>
          <a:xfrm>
            <a:off x="1030604" y="1808798"/>
            <a:ext cx="8320869" cy="14220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2B842-C060-41E0-BF41-0A957E1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Ten Year Capital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B004-620D-4F29-BA9C-9C28CB4E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14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454A9-2C14-429D-8575-4EF69473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5" y="1849438"/>
            <a:ext cx="8259908" cy="1325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C289F5-183A-4F17-A55C-284BBB34D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24" y="3415068"/>
            <a:ext cx="9413875" cy="1332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9B767-C0C0-4E0B-BEEE-2ABDABEA2D44}"/>
              </a:ext>
            </a:extLst>
          </p:cNvPr>
          <p:cNvSpPr txBox="1"/>
          <p:nvPr/>
        </p:nvSpPr>
        <p:spPr>
          <a:xfrm>
            <a:off x="1030604" y="4998720"/>
            <a:ext cx="953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>
                <a:solidFill>
                  <a:schemeClr val="tx1">
                    <a:lumMod val="75000"/>
                    <a:lumOff val="25000"/>
                  </a:schemeClr>
                </a:solidFill>
              </a:rPr>
              <a:t>* Capital Programs were identified through an internal Capital budgeting exercise.</a:t>
            </a:r>
          </a:p>
          <a:p>
            <a:pPr algn="l"/>
            <a:r>
              <a:rPr lang="en-CA">
                <a:solidFill>
                  <a:schemeClr val="tx1">
                    <a:lumMod val="75000"/>
                    <a:lumOff val="25000"/>
                  </a:schemeClr>
                </a:solidFill>
              </a:rPr>
              <a:t>** Capital Projects were identified by Dillon Engineering and Eramosa Engineering through their Asset Management Plan and SCADA Review.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64F90-CC0E-4D97-BABC-4D27681D757F}"/>
              </a:ext>
            </a:extLst>
          </p:cNvPr>
          <p:cNvSpPr txBox="1"/>
          <p:nvPr/>
        </p:nvSpPr>
        <p:spPr>
          <a:xfrm>
            <a:off x="2641600" y="2059323"/>
            <a:ext cx="23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0935A-A40D-4508-B7B8-F8AF72D0D4FB}"/>
              </a:ext>
            </a:extLst>
          </p:cNvPr>
          <p:cNvSpPr txBox="1"/>
          <p:nvPr/>
        </p:nvSpPr>
        <p:spPr>
          <a:xfrm>
            <a:off x="3027680" y="2311220"/>
            <a:ext cx="103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C06F9-AC13-4CD8-A71B-D59E9412306D}"/>
              </a:ext>
            </a:extLst>
          </p:cNvPr>
          <p:cNvSpPr txBox="1"/>
          <p:nvPr/>
        </p:nvSpPr>
        <p:spPr>
          <a:xfrm>
            <a:off x="3098800" y="3864370"/>
            <a:ext cx="103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34208-3338-4DF9-91A9-AF8B5AE6F099}"/>
              </a:ext>
            </a:extLst>
          </p:cNvPr>
          <p:cNvSpPr txBox="1"/>
          <p:nvPr/>
        </p:nvSpPr>
        <p:spPr>
          <a:xfrm>
            <a:off x="2702560" y="3617553"/>
            <a:ext cx="233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EA93F-CC7C-405B-B2D2-10F6EF1431B7}"/>
              </a:ext>
            </a:extLst>
          </p:cNvPr>
          <p:cNvSpPr txBox="1"/>
          <p:nvPr/>
        </p:nvSpPr>
        <p:spPr>
          <a:xfrm>
            <a:off x="3616960" y="2536332"/>
            <a:ext cx="103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71D60-02EF-4459-B793-710EE1664D8D}"/>
              </a:ext>
            </a:extLst>
          </p:cNvPr>
          <p:cNvSpPr txBox="1"/>
          <p:nvPr/>
        </p:nvSpPr>
        <p:spPr>
          <a:xfrm>
            <a:off x="3670852" y="4102158"/>
            <a:ext cx="103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41529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26C325-FBE6-48AA-AC0D-0821391710A8}"/>
              </a:ext>
            </a:extLst>
          </p:cNvPr>
          <p:cNvSpPr/>
          <p:nvPr/>
        </p:nvSpPr>
        <p:spPr>
          <a:xfrm>
            <a:off x="350692" y="2047558"/>
            <a:ext cx="11486344" cy="27492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8F9D0-BF45-4C8A-B4A6-86CC1467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Ten Year Operating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74A2A-44BF-44D5-86B5-2EB7D9F5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15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0B583-0AE3-47DB-95C0-F558222E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101850"/>
            <a:ext cx="1136015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C637-81AA-4DAD-8E9C-92A4B84F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- The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FB47-E0F9-404B-8FE3-43120D653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Service Delivery Transfer </a:t>
            </a:r>
            <a:r>
              <a:rPr lang="en-CA" dirty="0">
                <a:solidFill>
                  <a:schemeClr val="tx1"/>
                </a:solidFill>
              </a:rPr>
              <a:t>Agreement (SDTA)</a:t>
            </a:r>
          </a:p>
          <a:p>
            <a:pPr lvl="1"/>
            <a:r>
              <a:rPr lang="en-CA" dirty="0"/>
              <a:t>AFNWA and Canada [Ready to Execute]</a:t>
            </a:r>
          </a:p>
          <a:p>
            <a:r>
              <a:rPr lang="en-CA" dirty="0"/>
              <a:t>Funding Agreement</a:t>
            </a:r>
          </a:p>
          <a:p>
            <a:pPr lvl="1"/>
            <a:r>
              <a:rPr lang="en-CA" dirty="0"/>
              <a:t>AFNWA and Canada [Ready to Execute]</a:t>
            </a:r>
          </a:p>
          <a:p>
            <a:r>
              <a:rPr lang="en-CA" dirty="0"/>
              <a:t>Access Permits (Indian Act)</a:t>
            </a:r>
          </a:p>
          <a:p>
            <a:pPr lvl="1"/>
            <a:r>
              <a:rPr lang="en-CA" dirty="0"/>
              <a:t>AFNWA, Canada and Member Communities [Final Draft]</a:t>
            </a:r>
          </a:p>
          <a:p>
            <a:r>
              <a:rPr lang="en-CA" dirty="0"/>
              <a:t>Access Permits (Custom Land Code)</a:t>
            </a:r>
          </a:p>
          <a:p>
            <a:pPr lvl="1"/>
            <a:r>
              <a:rPr lang="en-CA" dirty="0"/>
              <a:t>AFNWA and Member Communities [Final Draft]</a:t>
            </a:r>
          </a:p>
          <a:p>
            <a:r>
              <a:rPr lang="en-CA" dirty="0"/>
              <a:t>Community Agreement </a:t>
            </a:r>
          </a:p>
          <a:p>
            <a:pPr lvl="1"/>
            <a:r>
              <a:rPr lang="en-CA" dirty="0"/>
              <a:t>AFNWA and Member Communities [Final Draft]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F7A88-8ED1-45EB-A15F-3E660164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79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7404-3A35-467D-98FB-397704D4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Community Onboarding  </a:t>
            </a:r>
            <a:br>
              <a:rPr lang="en-CA"/>
            </a:br>
            <a:r>
              <a:rPr lang="en-CA"/>
              <a:t>a Phased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8CF1-0FF9-4209-BEBF-61AA6CDD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There are four phases:</a:t>
            </a:r>
          </a:p>
          <a:p>
            <a:pPr lvl="1"/>
            <a:r>
              <a:rPr lang="en-CA" sz="2800" dirty="0"/>
              <a:t>Early Adopters (December 1, 2022)</a:t>
            </a:r>
          </a:p>
          <a:p>
            <a:pPr lvl="1"/>
            <a:r>
              <a:rPr lang="en-CA" sz="2800" dirty="0"/>
              <a:t>Patient Adopters (April 1, 2023)</a:t>
            </a:r>
          </a:p>
          <a:p>
            <a:pPr lvl="1"/>
            <a:r>
              <a:rPr lang="en-CA" sz="2800" dirty="0"/>
              <a:t>Late Adopters (2023/2024 Fiscal Year)</a:t>
            </a:r>
          </a:p>
          <a:p>
            <a:pPr lvl="1"/>
            <a:r>
              <a:rPr lang="en-CA" sz="2800" dirty="0"/>
              <a:t>Future Adopters [with the standard membership protocol]</a:t>
            </a:r>
          </a:p>
          <a:p>
            <a:r>
              <a:rPr lang="en-CA" sz="3200" dirty="0"/>
              <a:t>In order to complete the transaction, AFNWA will require:</a:t>
            </a:r>
          </a:p>
          <a:p>
            <a:pPr lvl="1"/>
            <a:r>
              <a:rPr lang="en-CA" sz="2800" dirty="0"/>
              <a:t>Council BCRs </a:t>
            </a:r>
          </a:p>
          <a:p>
            <a:pPr lvl="2"/>
            <a:r>
              <a:rPr lang="en-CA" sz="2800" dirty="0">
                <a:solidFill>
                  <a:schemeClr val="tx1"/>
                </a:solidFill>
              </a:rPr>
              <a:t>Inclusive of Land Access Permits and O&amp;M funding redirection </a:t>
            </a:r>
          </a:p>
          <a:p>
            <a:pPr lvl="2"/>
            <a:r>
              <a:rPr lang="en-CA" sz="2800" dirty="0">
                <a:solidFill>
                  <a:schemeClr val="tx1"/>
                </a:solidFill>
              </a:rPr>
              <a:t>Community Agreement Approval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EC49-9B06-4061-88BD-7FB41D5F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81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4A38-B836-4213-9641-C3E06787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AFNWA Board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1FB6-98AE-4824-A15A-992870A66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Service Delivery Transfer Agreement and Funding Agreement come into full force and effect when 8 communities become members of AFNWA</a:t>
            </a:r>
          </a:p>
          <a:p>
            <a:r>
              <a:rPr lang="en-CA" dirty="0"/>
              <a:t>Management directed to get 10 communities as members by December 1, 2022 and 14 communities by April 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6EEF4-25FB-496D-8617-4FDA52E9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64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A4F-513B-4EC2-BA2C-8282ACF4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join AFNWA as Employee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E57E-1EC4-4E83-BA84-FA915B5E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Community Operators will be offered employment on the same date as Community transfers system responsibility</a:t>
            </a:r>
          </a:p>
          <a:p>
            <a:r>
              <a:rPr lang="en-CA" dirty="0"/>
              <a:t>Expect some Operators will show interest for Supervisor jobs </a:t>
            </a:r>
          </a:p>
          <a:p>
            <a:r>
              <a:rPr lang="en-CA" dirty="0"/>
              <a:t>Promote careers with AFNWA for First Nations</a:t>
            </a:r>
          </a:p>
          <a:p>
            <a:pPr lvl="1"/>
            <a:r>
              <a:rPr lang="en-CA" dirty="0"/>
              <a:t>On the job-training and education support</a:t>
            </a:r>
          </a:p>
          <a:p>
            <a:pPr lvl="1"/>
            <a:r>
              <a:rPr lang="en-CA" dirty="0"/>
              <a:t>Promote  education through scholarships</a:t>
            </a:r>
          </a:p>
          <a:p>
            <a:pPr lvl="1"/>
            <a:r>
              <a:rPr lang="en-CA" dirty="0"/>
              <a:t>Preference to hire First Nations candidates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56827-B0F8-404C-9821-13E70D8F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22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6D84-48A5-49EE-91BB-72429C5C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6978-30B7-4728-A17C-3A1AD754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provide safe, clean drinking water and wastewater in all participating First Nations communities in Atlantic Canada, delivered by a regional water authority owned and operated by First Nations.</a:t>
            </a:r>
            <a:endParaRPr lang="en-CA" sz="3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99912-2452-42EA-B408-546719AE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73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3192-1541-48F9-A5AC-8D5F60C5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Total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8CF2-65B1-47F4-B113-D60BACFD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Salaries and Wages</a:t>
            </a:r>
          </a:p>
          <a:p>
            <a:pPr lvl="1"/>
            <a:r>
              <a:rPr lang="en-CA" dirty="0"/>
              <a:t>Base Pay tied to National Public Sector Market using Korn Ferry methodology</a:t>
            </a:r>
          </a:p>
          <a:p>
            <a:pPr lvl="1"/>
            <a:r>
              <a:rPr lang="en-CA" dirty="0"/>
              <a:t>Market survey every three years</a:t>
            </a:r>
          </a:p>
          <a:p>
            <a:pPr lvl="1"/>
            <a:r>
              <a:rPr lang="en-CA" dirty="0"/>
              <a:t>Annual adjustments in between survey years based on Canadian CPI [3.4% for 2021]</a:t>
            </a:r>
          </a:p>
          <a:p>
            <a:pPr lvl="1"/>
            <a:r>
              <a:rPr lang="en-CA" dirty="0"/>
              <a:t>Eligible employees receive overtime pay at 1.5 times base pay and double time on holidays [cash or banked time]</a:t>
            </a:r>
          </a:p>
          <a:p>
            <a:r>
              <a:rPr lang="en-CA" dirty="0"/>
              <a:t>Pensions and Benefits</a:t>
            </a:r>
          </a:p>
          <a:p>
            <a:pPr lvl="1"/>
            <a:r>
              <a:rPr lang="en-CA" dirty="0"/>
              <a:t>Defined Contribution Pension Plan [50/50 Cost sharing]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Contributions at 5.6% of Salary up to CRA Yearly Maximum Pensionable Earnings [YMPE]</a:t>
            </a:r>
          </a:p>
          <a:p>
            <a:pPr lvl="1"/>
            <a:r>
              <a:rPr lang="en-US" dirty="0"/>
              <a:t>Contributions at 7.6% above YMPE [currently $64,900]</a:t>
            </a:r>
          </a:p>
          <a:p>
            <a:pPr lvl="1"/>
            <a:r>
              <a:rPr lang="en-US" dirty="0"/>
              <a:t>All employees participate in Canadian Pension Plan</a:t>
            </a:r>
            <a:endParaRPr lang="en-CA" dirty="0"/>
          </a:p>
          <a:p>
            <a:pPr lvl="1"/>
            <a:r>
              <a:rPr lang="en-CA" dirty="0"/>
              <a:t>Medical and Dental Plans tailored to employee needs [50/50 Cost sharing]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99973-427D-482F-8929-34CA00E3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902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70EF-4F3F-4C5E-8FC8-F5DF23AA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Total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DFB0-89AF-4450-9A6E-C337C1FD7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Vacation </a:t>
            </a:r>
          </a:p>
          <a:p>
            <a:pPr lvl="1"/>
            <a:r>
              <a:rPr lang="en-CA" dirty="0"/>
              <a:t>3 weeks to start and up to 6 weeks after 20 years of service</a:t>
            </a:r>
          </a:p>
          <a:p>
            <a:pPr lvl="1"/>
            <a:r>
              <a:rPr lang="en-CA" dirty="0"/>
              <a:t>Existing Operators community service recognized for vacation</a:t>
            </a:r>
          </a:p>
          <a:p>
            <a:pPr lvl="1"/>
            <a:r>
              <a:rPr lang="en-CA" dirty="0"/>
              <a:t>Coverage for Operators when they go on vacation</a:t>
            </a:r>
          </a:p>
          <a:p>
            <a:r>
              <a:rPr lang="en-CA" dirty="0"/>
              <a:t>Sick Benefits</a:t>
            </a:r>
          </a:p>
          <a:p>
            <a:pPr lvl="1"/>
            <a:r>
              <a:rPr lang="en-CA" dirty="0"/>
              <a:t>Accumulated at 1 and ¼ days per month [15 days per year]</a:t>
            </a:r>
          </a:p>
          <a:p>
            <a:pPr lvl="1"/>
            <a:r>
              <a:rPr lang="en-CA" dirty="0"/>
              <a:t>Sick Leave accruals up to 90 working days</a:t>
            </a:r>
          </a:p>
          <a:p>
            <a:pPr lvl="1"/>
            <a:r>
              <a:rPr lang="en-CA" dirty="0"/>
              <a:t>Coverage for Operators when they call in sick</a:t>
            </a:r>
          </a:p>
          <a:p>
            <a:r>
              <a:rPr lang="en-CA" dirty="0"/>
              <a:t>Career Development Support</a:t>
            </a:r>
          </a:p>
          <a:p>
            <a:pPr lvl="1"/>
            <a:r>
              <a:rPr lang="en-CA" dirty="0"/>
              <a:t>Courses tailored to job</a:t>
            </a:r>
          </a:p>
          <a:p>
            <a:pPr lvl="1"/>
            <a:r>
              <a:rPr lang="en-CA" dirty="0"/>
              <a:t>Support for continuing education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61F2A-D033-4FF0-BA4B-20DA3E73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214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CC8F-5F53-487E-B44B-D9F48A79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Vacation Benefits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02A63-5DB6-4B9B-9BD4-4D9F3C2D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weeks up to Ten years of service</a:t>
            </a:r>
          </a:p>
          <a:p>
            <a:r>
              <a:rPr lang="en-US" dirty="0"/>
              <a:t>Four weeks after Ten years of service</a:t>
            </a:r>
          </a:p>
          <a:p>
            <a:r>
              <a:rPr lang="en-US" dirty="0"/>
              <a:t>Five weeks after Fifteen years of service</a:t>
            </a:r>
          </a:p>
          <a:p>
            <a:r>
              <a:rPr lang="en-US" dirty="0"/>
              <a:t>Six weeks after Twenty Years of service</a:t>
            </a:r>
          </a:p>
          <a:p>
            <a:r>
              <a:rPr lang="en-US" dirty="0"/>
              <a:t>Current service with First Nation Community will be used for calculation of vacation as an employee of AFNWA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88F0E-B453-4376-8E72-4265C3A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67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D319-DAD6-4EAA-B4DA-C1F12E44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Salaries-Skill Based Pay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6C88-B3FC-4989-BB1A-3388DFC4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salary range for an Operator is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$46,247 to $57,808 depending on  level of certification.  There are eight steps in the range starting at Operator in Training with increments after each subsequent certification</a:t>
            </a:r>
          </a:p>
          <a:p>
            <a:r>
              <a:rPr lang="en-CA" dirty="0">
                <a:latin typeface="Calibri" panose="020F0502020204030204" pitchFamily="34" charset="0"/>
              </a:rPr>
              <a:t>The maximum salary is $57,808 for an Operator with Level 2 certification in all four categories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AE4FA-182F-4A74-BE8D-892FBF39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78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4941-FEE3-4CE7-BDE2-F6904322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Supervisor/Lead Operator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F6CF-B103-49D8-BA30-293DAA9F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Supervisor/Lead Operator assigned to each Service Area</a:t>
            </a:r>
          </a:p>
          <a:p>
            <a:r>
              <a:rPr lang="en-US" dirty="0"/>
              <a:t>The Operations Supervisor salary will range from $51,565 to $64,455</a:t>
            </a:r>
          </a:p>
          <a:p>
            <a:r>
              <a:rPr lang="en-US" dirty="0"/>
              <a:t>There are eight steps in the range with a maximum pay of $64,455 when Level 2 certification is obtained in all four categories</a:t>
            </a:r>
          </a:p>
          <a:p>
            <a:r>
              <a:rPr lang="en-US" dirty="0"/>
              <a:t>Supervisor will be assigned company vehicle for response in service area [mobile office]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C642D-4C33-4D88-8BC0-111F0915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29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1C43-DFFB-4AAA-8F04-ED620E4D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Medical/Personal Leave Benefits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14F3-F877-4AD8-B1D2-1CF84BB1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Paid medical leave credits for employees at the rate of 1-1/4 days per month for each month employed up to a maximum of 15 days per fiscal year </a:t>
            </a:r>
          </a:p>
          <a:p>
            <a:r>
              <a:rPr lang="en-US" dirty="0"/>
              <a:t>Medical leave credits can be carried over from year to year to a maximum of 90 working days</a:t>
            </a:r>
          </a:p>
          <a:p>
            <a:r>
              <a:rPr lang="en-US" dirty="0"/>
              <a:t>An employee is entitled to a maximum of five days of paid leave per year for personal reasons</a:t>
            </a:r>
          </a:p>
          <a:p>
            <a:r>
              <a:rPr lang="en-US" dirty="0"/>
              <a:t>AFNWA will participate in Provincial Workers Compensation Programs</a:t>
            </a:r>
          </a:p>
          <a:p>
            <a:r>
              <a:rPr lang="en-US" dirty="0"/>
              <a:t>There are many other Leave Benefits under the HR Policy [Maternity/Paternity, Bereavement, Education, etc.] – Please refer to the Policy for specific benefits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8FD27-A622-4095-A37F-CC6E39F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10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F71B-0AA4-4FCC-A942-9C43BB8C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Career Development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415A-B939-4B1B-AC82-10D620E4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Covid travel restrictions being lifted, more opportunities for in person training through ACWWA, MPWWA</a:t>
            </a:r>
          </a:p>
          <a:p>
            <a:r>
              <a:rPr lang="en-US" dirty="0"/>
              <a:t>On-line courses are still an option</a:t>
            </a:r>
          </a:p>
          <a:p>
            <a:r>
              <a:rPr lang="en-US" dirty="0"/>
              <a:t>AFNWA will also coordinate training session based on need</a:t>
            </a:r>
          </a:p>
          <a:p>
            <a:r>
              <a:rPr lang="en-US" dirty="0"/>
              <a:t>AFNWA will pay for courses, study guides, tutoring, etc. to obtain Operator certification or other work-related courses</a:t>
            </a:r>
          </a:p>
          <a:p>
            <a:r>
              <a:rPr lang="en-US" sz="2800" dirty="0"/>
              <a:t>We will adopt a formal training and development program for </a:t>
            </a:r>
            <a:r>
              <a:rPr lang="en-US" sz="2800" u="sng" dirty="0"/>
              <a:t>all</a:t>
            </a:r>
            <a:r>
              <a:rPr lang="en-US" sz="2800" dirty="0"/>
              <a:t> AFNWA staff. 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17F9D-13F3-4F34-AEDC-921755DB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96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10C6-6FDF-4FFF-B756-8A9FA48D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Onboarding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15FA-4E9B-484A-84D3-96CF6969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As part of the onboarding check list, we are looking for the most up to date information on Operators:</a:t>
            </a:r>
          </a:p>
          <a:p>
            <a:pPr lvl="1"/>
            <a:r>
              <a:rPr lang="en-CA" dirty="0"/>
              <a:t>Years of service with First Nation community</a:t>
            </a:r>
          </a:p>
          <a:p>
            <a:pPr lvl="1"/>
            <a:r>
              <a:rPr lang="en-CA" dirty="0"/>
              <a:t>Education</a:t>
            </a:r>
          </a:p>
          <a:p>
            <a:pPr lvl="1"/>
            <a:r>
              <a:rPr lang="en-CA" dirty="0"/>
              <a:t>Level of certification</a:t>
            </a:r>
          </a:p>
          <a:p>
            <a:pPr lvl="1"/>
            <a:r>
              <a:rPr lang="en-CA" dirty="0"/>
              <a:t>Information for Payroll</a:t>
            </a:r>
          </a:p>
          <a:p>
            <a:r>
              <a:rPr lang="en-CA" dirty="0"/>
              <a:t>Operators will be provided laptops and cell 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7498-B577-4EF0-88A1-F2328FBD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38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988F-A009-42B1-B26D-EA8933D5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Next Steps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6ECE-BF65-42F9-808E-D5056683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18371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Oct. to Nov. 2022		Dedicated Outreach to Community Chiefs and 				Councils to present Business Plan, and 					Community 	Agreement to ensure an informed 				decision to 	transfer water and wastewater 				system responsibility and become a member of 				AFNWA</a:t>
            </a:r>
          </a:p>
          <a:p>
            <a:pPr marL="0" indent="0">
              <a:buNone/>
            </a:pPr>
            <a:r>
              <a:rPr lang="en-US" b="1" dirty="0"/>
              <a:t>Sept. to Nov. 2022		Complete Onboarding Checklist with Band staff</a:t>
            </a:r>
          </a:p>
          <a:p>
            <a:pPr marL="0" indent="0">
              <a:buNone/>
            </a:pPr>
            <a:r>
              <a:rPr lang="en-US" b="1" dirty="0"/>
              <a:t>Dec. 1, 2022:		Begin Operations in Early Adopter Member 				Communities			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9226-77C2-4861-8407-C5F644F8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234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BA5D070-CDEF-4B6D-9008-97E7630EE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9" y="4795289"/>
            <a:ext cx="6096001" cy="1756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Carl Yates (782) 414-6628</a:t>
            </a:r>
          </a:p>
          <a:p>
            <a:pPr marL="0" indent="0" algn="ctr">
              <a:buNone/>
            </a:pPr>
            <a:r>
              <a:rPr lang="en-US" sz="3600" dirty="0"/>
              <a:t>carl.yates@afnwa.ca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D0FF"/>
                </a:solidFill>
              </a:rPr>
              <a:t>www.afnwa.ca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4DEEB5-8F6F-43FE-BDF1-10F04BE9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3910593" cy="829495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5400" dirty="0">
                <a:solidFill>
                  <a:srgbClr val="00D0FF"/>
                </a:solidFill>
              </a:rPr>
            </a:br>
            <a:br>
              <a:rPr lang="en-CA" sz="5400" dirty="0">
                <a:solidFill>
                  <a:srgbClr val="00D0FF"/>
                </a:solidFill>
              </a:rPr>
            </a:br>
            <a:r>
              <a:rPr lang="en-CA" sz="5300" dirty="0">
                <a:solidFill>
                  <a:srgbClr val="00D0FF"/>
                </a:solidFill>
              </a:rPr>
              <a:t>Wela’lin!</a:t>
            </a:r>
            <a:br>
              <a:rPr lang="en-CA" sz="5400" dirty="0">
                <a:solidFill>
                  <a:srgbClr val="00D0FF"/>
                </a:solidFill>
              </a:rPr>
            </a:br>
            <a:br>
              <a:rPr lang="en-CA" sz="5400" dirty="0">
                <a:solidFill>
                  <a:srgbClr val="00D0FF"/>
                </a:solidFill>
              </a:rPr>
            </a:b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9B7E0-E3B9-4775-B980-760BFF42B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A5B71B-563B-CB48-AD31-D4E4B0B64B93}" type="slidenum">
              <a:rPr lang="en-CA" smtClean="0"/>
              <a:pPr>
                <a:spcAft>
                  <a:spcPts val="600"/>
                </a:spcAft>
              </a:pPr>
              <a:t>29</a:t>
            </a:fld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15412-3BE7-4A49-8825-74B0A0554C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3910593" y="137847"/>
            <a:ext cx="4591793" cy="4511437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75BCEC-BDA9-4078-9505-3D7FD2A22174}"/>
              </a:ext>
            </a:extLst>
          </p:cNvPr>
          <p:cNvSpPr txBox="1">
            <a:spLocks/>
          </p:cNvSpPr>
          <p:nvPr/>
        </p:nvSpPr>
        <p:spPr>
          <a:xfrm>
            <a:off x="8502386" y="1852550"/>
            <a:ext cx="3605793" cy="82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D0F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br>
              <a:rPr lang="en-CA" sz="5400" dirty="0"/>
            </a:br>
            <a:br>
              <a:rPr lang="en-CA" sz="5400" dirty="0"/>
            </a:br>
            <a:r>
              <a:rPr lang="en-CA" sz="19200" dirty="0"/>
              <a:t>Woliwon!</a:t>
            </a:r>
            <a:br>
              <a:rPr lang="en-CA" sz="19200" dirty="0"/>
            </a:br>
            <a:br>
              <a:rPr lang="en-CA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604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CB8-4580-4AA7-9FB3-C2EF3A2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64649-8FF7-4B69-8886-EB3621E7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be a recognized leader for the delivery of water and wastewater services to First Nations communities across Canada.</a:t>
            </a:r>
            <a:endParaRPr lang="en-CA" sz="3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F03B6-99D7-42F3-97C4-36843607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31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851B-8A87-4742-8FF3-BC54EEFC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Values – Seven Grandfather Teachings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DA36-F403-4544-97DD-48937826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(Kitpu/Cihpolakon - Eagle)</a:t>
            </a:r>
          </a:p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Honesty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(Putup/Putep - Whale)</a:t>
            </a:r>
          </a:p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Humility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(Paqtism/Malsom - Wolf)</a:t>
            </a:r>
          </a:p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Respect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(Tiam/Mus - Moose)</a:t>
            </a:r>
          </a:p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Truth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(Mikjikj/Cihkonaqc - Turtle)</a:t>
            </a:r>
          </a:p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Bravery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(Muin/Muwin - Bear)</a:t>
            </a:r>
          </a:p>
          <a:p>
            <a:r>
              <a:rPr lang="en-US" sz="3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Wisdom </a:t>
            </a:r>
            <a:r>
              <a:rPr lang="en-US" sz="3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(Kopit/Qapit - Beaver)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9FB1E-9D0B-4AA5-B2E3-CB6055B6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578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0BD6-40FA-4A16-AACE-F1BA2298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Recent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3F7E-6BB6-4A32-A4EA-67470463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chemeClr val="tx1"/>
                </a:solidFill>
              </a:rPr>
              <a:t>AFNWA and ISC signed Framework Agreement on June 23, 2020</a:t>
            </a:r>
          </a:p>
          <a:p>
            <a:r>
              <a:rPr lang="en-CA" dirty="0">
                <a:solidFill>
                  <a:schemeClr val="tx1"/>
                </a:solidFill>
              </a:rPr>
              <a:t>AFNWA Board approved the Transition Implementation Plan [TIP] on June 24, 2020 to serve as a road map to track activities and milestones to make ready for autonomous operation in Spring 2022. </a:t>
            </a:r>
          </a:p>
          <a:p>
            <a:r>
              <a:rPr lang="en-CA" dirty="0">
                <a:solidFill>
                  <a:schemeClr val="tx1"/>
                </a:solidFill>
              </a:rPr>
              <a:t>The Ten Year Business Plan, Service Delivery Transfer Agreement, Community Agreement and Federal Funding commitments are key milestones of the TIP </a:t>
            </a:r>
          </a:p>
          <a:p>
            <a:r>
              <a:rPr lang="en-CA" dirty="0">
                <a:solidFill>
                  <a:schemeClr val="tx1"/>
                </a:solidFill>
              </a:rPr>
              <a:t>With the completion of the 2021/22 fiscal year, we are positioned to achieve our objectives </a:t>
            </a:r>
          </a:p>
          <a:p>
            <a:r>
              <a:rPr lang="en-CA" dirty="0">
                <a:solidFill>
                  <a:schemeClr val="tx1"/>
                </a:solidFill>
              </a:rPr>
              <a:t>A new TIP was developed and approved to reflect 2022/2023 objectives</a:t>
            </a:r>
          </a:p>
          <a:p>
            <a:r>
              <a:rPr lang="en-CA" dirty="0">
                <a:solidFill>
                  <a:schemeClr val="tx1"/>
                </a:solidFill>
              </a:rPr>
              <a:t>The objectives are centred on increased level of service, sustainable funding, public health outcomes and environmental stewardship in the context of self determination and capacity building for First 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79B0C-C415-4FE9-AF17-36FDF067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0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49A4-92B2-4F6D-94C4-8EB71A7E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</a:t>
            </a:r>
            <a:r>
              <a:rPr lang="en-US" sz="4400" dirty="0"/>
              <a:t>ervice approach that is accountable, equitable and based on </a:t>
            </a:r>
            <a:r>
              <a:rPr lang="en-US" sz="4400" i="1" dirty="0"/>
              <a:t>Two-Eyed Seeing</a:t>
            </a:r>
            <a:endParaRPr lang="en-CA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27D55-B226-430D-954F-B45C1608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6</a:t>
            </a:fld>
            <a:endParaRPr lang="en-CA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9B36ECF-A30F-4692-B248-B28658393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1" y="1825625"/>
            <a:ext cx="893826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176-1F1F-4AFD-91B5-5392182C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Communities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1244-5484-4FFB-9930-BD0A26B2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943475"/>
          </a:xfrm>
        </p:spPr>
        <p:txBody>
          <a:bodyPr numCol="2">
            <a:normAutofit fontScale="47500" lnSpcReduction="20000"/>
          </a:bodyPr>
          <a:lstStyle/>
          <a:p>
            <a:r>
              <a:rPr lang="en-CA" sz="6000" b="1" dirty="0"/>
              <a:t>New Brunswick</a:t>
            </a:r>
          </a:p>
          <a:p>
            <a:pPr lvl="1"/>
            <a:r>
              <a:rPr lang="en-CA" sz="5600" dirty="0" err="1"/>
              <a:t>Elsipogtog</a:t>
            </a:r>
            <a:endParaRPr lang="en-CA" sz="5600" dirty="0"/>
          </a:p>
          <a:p>
            <a:pPr lvl="1"/>
            <a:r>
              <a:rPr lang="en-CA" sz="5600" dirty="0" err="1"/>
              <a:t>Esgenoôpetitj</a:t>
            </a:r>
            <a:r>
              <a:rPr lang="en-CA" sz="5600" dirty="0"/>
              <a:t> </a:t>
            </a:r>
          </a:p>
          <a:p>
            <a:pPr lvl="1"/>
            <a:r>
              <a:rPr lang="en-CA" sz="5600" dirty="0" err="1"/>
              <a:t>Kingsclear</a:t>
            </a:r>
            <a:endParaRPr lang="en-CA" sz="5600" dirty="0"/>
          </a:p>
          <a:p>
            <a:pPr lvl="1"/>
            <a:r>
              <a:rPr lang="en-CA" sz="5600" dirty="0"/>
              <a:t>Oromocto [MTSA]</a:t>
            </a:r>
          </a:p>
          <a:p>
            <a:pPr lvl="1"/>
            <a:r>
              <a:rPr lang="en-CA" sz="5600" dirty="0"/>
              <a:t>St. </a:t>
            </a:r>
            <a:r>
              <a:rPr lang="en-CA" sz="5600" dirty="0" err="1"/>
              <a:t>Marys</a:t>
            </a:r>
            <a:r>
              <a:rPr lang="en-CA" sz="5600" dirty="0"/>
              <a:t> [MTSA]</a:t>
            </a:r>
          </a:p>
          <a:p>
            <a:pPr lvl="1"/>
            <a:r>
              <a:rPr lang="en-CA" sz="5600" dirty="0" err="1"/>
              <a:t>Tobique</a:t>
            </a:r>
            <a:endParaRPr lang="en-CA" sz="5600" dirty="0"/>
          </a:p>
          <a:p>
            <a:endParaRPr lang="en-CA" sz="6000" dirty="0"/>
          </a:p>
          <a:p>
            <a:pPr marL="0" indent="0">
              <a:buNone/>
            </a:pPr>
            <a:endParaRPr lang="en-CA" sz="6000" b="1" dirty="0"/>
          </a:p>
          <a:p>
            <a:r>
              <a:rPr lang="en-CA" sz="6000" b="1" dirty="0"/>
              <a:t>Prince Edward Island</a:t>
            </a:r>
          </a:p>
          <a:p>
            <a:pPr lvl="1"/>
            <a:r>
              <a:rPr lang="en-CA" sz="5600" dirty="0" err="1"/>
              <a:t>Abegweit</a:t>
            </a:r>
            <a:endParaRPr lang="en-CA" sz="5600" dirty="0"/>
          </a:p>
          <a:p>
            <a:pPr lvl="1"/>
            <a:r>
              <a:rPr lang="en-CA" sz="5600" dirty="0"/>
              <a:t>Lennox Island</a:t>
            </a:r>
          </a:p>
          <a:p>
            <a:r>
              <a:rPr lang="en-CA" sz="6000" b="1" dirty="0"/>
              <a:t>Nova Scotia</a:t>
            </a:r>
          </a:p>
          <a:p>
            <a:pPr lvl="1"/>
            <a:r>
              <a:rPr lang="en-CA" sz="5600" dirty="0"/>
              <a:t>Acadia [MTSA]</a:t>
            </a:r>
          </a:p>
          <a:p>
            <a:pPr lvl="1"/>
            <a:r>
              <a:rPr lang="en-CA" sz="5600" dirty="0" err="1"/>
              <a:t>Eskasoni</a:t>
            </a:r>
            <a:endParaRPr lang="en-CA" sz="5600" dirty="0"/>
          </a:p>
          <a:p>
            <a:pPr lvl="1"/>
            <a:r>
              <a:rPr lang="en-CA" sz="5600" dirty="0" err="1"/>
              <a:t>Glooscap</a:t>
            </a:r>
            <a:r>
              <a:rPr lang="en-CA" sz="5600" dirty="0"/>
              <a:t> [MTSA]</a:t>
            </a:r>
          </a:p>
          <a:p>
            <a:pPr lvl="1"/>
            <a:r>
              <a:rPr lang="en-CA" sz="5600" dirty="0"/>
              <a:t>Membertou [MTSA]</a:t>
            </a:r>
          </a:p>
          <a:p>
            <a:pPr lvl="1"/>
            <a:r>
              <a:rPr lang="en-CA" sz="5600" dirty="0"/>
              <a:t>Millbrook [MTSA]</a:t>
            </a:r>
          </a:p>
          <a:p>
            <a:pPr lvl="1"/>
            <a:r>
              <a:rPr lang="en-CA" sz="5600" dirty="0" err="1"/>
              <a:t>Paqtnkek</a:t>
            </a:r>
            <a:endParaRPr lang="en-CA" sz="5600" dirty="0"/>
          </a:p>
          <a:p>
            <a:pPr lvl="1"/>
            <a:r>
              <a:rPr lang="en-CA" sz="5600" dirty="0"/>
              <a:t>Pictou Landing</a:t>
            </a:r>
          </a:p>
          <a:p>
            <a:pPr lvl="1"/>
            <a:r>
              <a:rPr lang="en-CA" sz="5600" dirty="0" err="1"/>
              <a:t>Potlotek</a:t>
            </a:r>
            <a:endParaRPr lang="en-CA" sz="5600" dirty="0"/>
          </a:p>
          <a:p>
            <a:pPr lvl="1"/>
            <a:r>
              <a:rPr lang="en-CA" sz="5600" dirty="0" err="1"/>
              <a:t>Sipekne’katik</a:t>
            </a:r>
            <a:endParaRPr lang="en-CA" sz="5600" dirty="0"/>
          </a:p>
          <a:p>
            <a:pPr lvl="1"/>
            <a:r>
              <a:rPr lang="en-CA" sz="5600" dirty="0" err="1">
                <a:highlight>
                  <a:srgbClr val="FFFF00"/>
                </a:highlight>
              </a:rPr>
              <a:t>Wagmatcook</a:t>
            </a:r>
            <a:r>
              <a:rPr lang="en-CA" sz="5600" dirty="0">
                <a:highlight>
                  <a:srgbClr val="FFFF00"/>
                </a:highlight>
              </a:rPr>
              <a:t> in 2022</a:t>
            </a:r>
          </a:p>
          <a:p>
            <a:pPr lvl="1"/>
            <a:r>
              <a:rPr lang="en-CA" sz="5600" dirty="0" err="1">
                <a:highlight>
                  <a:srgbClr val="FFFF00"/>
                </a:highlight>
              </a:rPr>
              <a:t>We’koqma’q</a:t>
            </a:r>
            <a:r>
              <a:rPr lang="en-CA" sz="5600" dirty="0">
                <a:highlight>
                  <a:srgbClr val="FFFF00"/>
                </a:highlight>
              </a:rPr>
              <a:t> in 2022</a:t>
            </a:r>
          </a:p>
          <a:p>
            <a:pPr marL="457200" lvl="1" indent="0">
              <a:buNone/>
            </a:pPr>
            <a:endParaRPr lang="en-CA" sz="5600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663E6-F75D-45F8-A447-5F1E62C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26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104C0-8B56-49F4-BCD2-AAF83C79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C1EEF-2BF3-61A3-2D38-29503056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61" y="0"/>
            <a:ext cx="97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7137-8637-4D0D-B1DD-75484636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Business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8B55-59DC-45BC-B89D-296DD23F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Governance in Place [Board of Directors and Elders Advisory Lodge active] with Governance Manual, By-Laws and Enterprise Risk Management Framework established </a:t>
            </a:r>
          </a:p>
          <a:p>
            <a:r>
              <a:rPr lang="en-CA" dirty="0"/>
              <a:t>Ten Year Business Plan approved</a:t>
            </a:r>
          </a:p>
          <a:p>
            <a:r>
              <a:rPr lang="en-CA" dirty="0"/>
              <a:t>Treasury Board approval of $257 million in funding over ten years</a:t>
            </a:r>
          </a:p>
          <a:p>
            <a:r>
              <a:rPr lang="en-CA" dirty="0"/>
              <a:t>Water and Wastewater Quality Oversight Framework in place </a:t>
            </a:r>
          </a:p>
          <a:p>
            <a:r>
              <a:rPr lang="en-CA" dirty="0"/>
              <a:t>Economic Oversight Framework being developed with First Nations Financial Management Board</a:t>
            </a:r>
          </a:p>
          <a:p>
            <a:r>
              <a:rPr lang="en-CA" dirty="0"/>
              <a:t>Management and back office staff in place [25 employees]</a:t>
            </a:r>
          </a:p>
          <a:p>
            <a:r>
              <a:rPr lang="en-CA" dirty="0"/>
              <a:t>Community Operators are engaged [Quarterly Workshops held since fall 2020]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44B96-B938-43D8-9F4A-C0CE049D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0946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AFNW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D0FF"/>
      </a:accent1>
      <a:accent2>
        <a:srgbClr val="FEFF23"/>
      </a:accent2>
      <a:accent3>
        <a:srgbClr val="FF0100"/>
      </a:accent3>
      <a:accent4>
        <a:srgbClr val="FFC000"/>
      </a:accent4>
      <a:accent5>
        <a:srgbClr val="5B9BD5"/>
      </a:accent5>
      <a:accent6>
        <a:srgbClr val="70AD47"/>
      </a:accent6>
      <a:hlink>
        <a:srgbClr val="00D0FF"/>
      </a:hlink>
      <a:folHlink>
        <a:srgbClr val="2B53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NWA Template_dec1 2020" id="{B884D265-ECD7-9042-9BDF-82BB8D2F8821}" vid="{BD02BC27-CF66-9540-A3E5-61C4E087DAC3}"/>
    </a:ext>
  </a:extLst>
</a:theme>
</file>

<file path=ppt/theme/theme2.xml><?xml version="1.0" encoding="utf-8"?>
<a:theme xmlns:a="http://schemas.openxmlformats.org/drawingml/2006/main" name="3_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070E1B5C9D34B9E75CFF572540879" ma:contentTypeVersion="16" ma:contentTypeDescription="Create a new document." ma:contentTypeScope="" ma:versionID="7031667600193951ab4891981ac524ce">
  <xsd:schema xmlns:xsd="http://www.w3.org/2001/XMLSchema" xmlns:xs="http://www.w3.org/2001/XMLSchema" xmlns:p="http://schemas.microsoft.com/office/2006/metadata/properties" xmlns:ns2="b9a2e070-1f8c-492d-b42a-f52db61481c7" xmlns:ns3="8471cae0-94a4-4992-9fb4-e97daf24987d" targetNamespace="http://schemas.microsoft.com/office/2006/metadata/properties" ma:root="true" ma:fieldsID="2a9c865e0a853a24f187fa8a81086daa" ns2:_="" ns3:_="">
    <xsd:import namespace="b9a2e070-1f8c-492d-b42a-f52db61481c7"/>
    <xsd:import namespace="8471cae0-94a4-4992-9fb4-e97daf249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2e070-1f8c-492d-b42a-f52db6148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2ab196-4d53-4bf4-819d-ed9009d12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1cae0-94a4-4992-9fb4-e97daf249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bc8896-8d6d-4949-9379-4705288cdcba}" ma:internalName="TaxCatchAll" ma:showField="CatchAllData" ma:web="8471cae0-94a4-4992-9fb4-e97daf249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16EE5-F59C-434B-80A9-6EFF0014061F}"/>
</file>

<file path=customXml/itemProps2.xml><?xml version="1.0" encoding="utf-8"?>
<ds:datastoreItem xmlns:ds="http://schemas.openxmlformats.org/officeDocument/2006/customXml" ds:itemID="{08D92930-A34C-40D6-BE54-B44648B3D4A3}"/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1772</Words>
  <Application>Microsoft Office PowerPoint</Application>
  <PresentationFormat>Widescreen</PresentationFormat>
  <Paragraphs>233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Georgia</vt:lpstr>
      <vt:lpstr>Wingdings</vt:lpstr>
      <vt:lpstr>Wingdings 2</vt:lpstr>
      <vt:lpstr>Office Theme</vt:lpstr>
      <vt:lpstr>3_Civic</vt:lpstr>
      <vt:lpstr>Visio</vt:lpstr>
      <vt:lpstr>AFNWA Updates; the journey continues </vt:lpstr>
      <vt:lpstr>Mission</vt:lpstr>
      <vt:lpstr>Vision</vt:lpstr>
      <vt:lpstr>Values – Seven Grandfather Teachings</vt:lpstr>
      <vt:lpstr>The Recent Roadmap</vt:lpstr>
      <vt:lpstr>Service approach that is accountable, equitable and based on Two-Eyed Seeing</vt:lpstr>
      <vt:lpstr>Participating Communities</vt:lpstr>
      <vt:lpstr>PowerPoint Presentation</vt:lpstr>
      <vt:lpstr>Recap – Business Readiness</vt:lpstr>
      <vt:lpstr> Oversight Framework</vt:lpstr>
      <vt:lpstr>Proposed Drinking Water and  Wastewater Oversight Framework </vt:lpstr>
      <vt:lpstr> Economic Oversight Framework </vt:lpstr>
      <vt:lpstr>Funding Overview - First Nations Water and Wastewater Service</vt:lpstr>
      <vt:lpstr>Ten Year Capital Budget</vt:lpstr>
      <vt:lpstr>Ten Year Operating Budget</vt:lpstr>
      <vt:lpstr>Recap - The Agreements</vt:lpstr>
      <vt:lpstr>Community Onboarding   a Phased Approach</vt:lpstr>
      <vt:lpstr>AFNWA Board Direction</vt:lpstr>
      <vt:lpstr>How to join AFNWA as Employee</vt:lpstr>
      <vt:lpstr>Total Compensation</vt:lpstr>
      <vt:lpstr>Total Compensation</vt:lpstr>
      <vt:lpstr>Vacation Benefits</vt:lpstr>
      <vt:lpstr>Operator Salaries-Skill Based Pay</vt:lpstr>
      <vt:lpstr>Supervisor/Lead Operator</vt:lpstr>
      <vt:lpstr>Medical/Personal Leave Benefits</vt:lpstr>
      <vt:lpstr>Training and Career Development</vt:lpstr>
      <vt:lpstr>Onboarding Employees</vt:lpstr>
      <vt:lpstr>Critical Path Next Steps</vt:lpstr>
      <vt:lpstr>  Wela’lin!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New Ground: History and Next Steps in the Development of the Atlantic First Nations Water Authority</dc:title>
  <dc:creator>James M. MacKinnon, MPA</dc:creator>
  <cp:lastModifiedBy>James MacKinnon</cp:lastModifiedBy>
  <cp:revision>259</cp:revision>
  <dcterms:created xsi:type="dcterms:W3CDTF">2021-02-12T14:56:56Z</dcterms:created>
  <dcterms:modified xsi:type="dcterms:W3CDTF">2022-10-07T16:50:07Z</dcterms:modified>
</cp:coreProperties>
</file>